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png" ContentType="image/png"/>
  <Default Extension="bin" ContentType="application/vnd.openxmlformats-officedocument.presentationml.printerSettings"/>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2" r:id="rId16"/>
    <p:sldId id="273" r:id="rId17"/>
    <p:sldId id="274" r:id="rId18"/>
    <p:sldId id="271"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ADC"/>
    <a:srgbClr val="C7E0FF"/>
    <a:srgbClr val="D1DA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46" d="100"/>
          <a:sy n="46" d="100"/>
        </p:scale>
        <p:origin x="-125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7" Type="http://schemas.openxmlformats.org/officeDocument/2006/relationships/slide" Target="slides/slide6.xml"/><Relationship Id="rId1" Type="http://schemas.openxmlformats.org/officeDocument/2006/relationships/slideMaster" Target="slideMasters/slideMaster1.xml"/><Relationship Id="rId24" Type="http://schemas.openxmlformats.org/officeDocument/2006/relationships/theme" Target="theme/theme1.xml"/><Relationship Id="rId25" Type="http://schemas.openxmlformats.org/officeDocument/2006/relationships/tableStyles" Target="tableStyle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12" Type="http://schemas.openxmlformats.org/officeDocument/2006/relationships/slide" Target="slides/slide11.xml"/><Relationship Id="rId17" Type="http://schemas.openxmlformats.org/officeDocument/2006/relationships/slide" Target="slides/slide16.xml"/><Relationship Id="rId9" Type="http://schemas.openxmlformats.org/officeDocument/2006/relationships/slide" Target="slides/slide8.xml"/><Relationship Id="rId18" Type="http://schemas.openxmlformats.org/officeDocument/2006/relationships/slide" Target="slides/slide17.xml"/><Relationship Id="rId3" Type="http://schemas.openxmlformats.org/officeDocument/2006/relationships/slide" Target="slides/slide2.xml"/><Relationship Id="rId14" Type="http://schemas.openxmlformats.org/officeDocument/2006/relationships/slide" Target="slides/slide13.xml"/><Relationship Id="rId23" Type="http://schemas.openxmlformats.org/officeDocument/2006/relationships/viewProps" Target="viewProps.xml"/><Relationship Id="rId4" Type="http://schemas.openxmlformats.org/officeDocument/2006/relationships/slide" Target="slides/slide3.xml"/><Relationship Id="rId11" Type="http://schemas.openxmlformats.org/officeDocument/2006/relationships/slide" Target="slides/slide10.xml"/><Relationship Id="rId6" Type="http://schemas.openxmlformats.org/officeDocument/2006/relationships/slide" Target="slides/slide5.xml"/><Relationship Id="rId16" Type="http://schemas.openxmlformats.org/officeDocument/2006/relationships/slide" Target="slides/slide15.xml"/><Relationship Id="rId5" Type="http://schemas.openxmlformats.org/officeDocument/2006/relationships/slide" Target="slides/slide4.xml"/><Relationship Id="rId15" Type="http://schemas.openxmlformats.org/officeDocument/2006/relationships/slide" Target="slides/slide14.xml"/><Relationship Id="rId19" Type="http://schemas.openxmlformats.org/officeDocument/2006/relationships/slide" Target="slides/slide18.xml"/><Relationship Id="rId20" Type="http://schemas.openxmlformats.org/officeDocument/2006/relationships/notesMaster" Target="notesMasters/notesMaster1.xml"/><Relationship Id="rId22" Type="http://schemas.openxmlformats.org/officeDocument/2006/relationships/presProps" Target="presProps.xml"/><Relationship Id="rId21" Type="http://schemas.openxmlformats.org/officeDocument/2006/relationships/printerSettings" Target="printerSettings/printerSettings1.bin"/><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A3FD4C-71AF-414E-BD47-7B858AEF9741}" type="datetimeFigureOut">
              <a:rPr lang="en-US" smtClean="0"/>
              <a:t>9/2/11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470E2B-56CD-8940-9AFA-139D6AF1BE7A}" type="slidenum">
              <a:rPr lang="en-US" smtClean="0"/>
              <a:t>‹#›</a:t>
            </a:fld>
            <a:endParaRPr lang="en-US"/>
          </a:p>
        </p:txBody>
      </p:sp>
    </p:spTree>
    <p:extLst>
      <p:ext uri="{BB962C8B-B14F-4D97-AF65-F5344CB8AC3E}">
        <p14:creationId xmlns:p14="http://schemas.microsoft.com/office/powerpoint/2010/main" val="253500305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A3A911-A004-414F-8B85-7CCFD585B8B1}" type="datetimeFigureOut">
              <a:rPr lang="en-US" smtClean="0"/>
              <a:t>9/2/11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40387993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A911-A004-414F-8B85-7CCFD585B8B1}" type="datetimeFigureOut">
              <a:rPr lang="en-US" smtClean="0"/>
              <a:t>9/2/11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11256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A911-A004-414F-8B85-7CCFD585B8B1}" type="datetimeFigureOut">
              <a:rPr lang="en-US" smtClean="0"/>
              <a:t>9/2/11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1462828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A3A911-A004-414F-8B85-7CCFD585B8B1}" type="datetimeFigureOut">
              <a:rPr lang="en-US" smtClean="0"/>
              <a:t>9/2/11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2352470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A3A911-A004-414F-8B85-7CCFD585B8B1}" type="datetimeFigureOut">
              <a:rPr lang="en-US" smtClean="0"/>
              <a:t>9/2/11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0084867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A3A911-A004-414F-8B85-7CCFD585B8B1}" type="datetimeFigureOut">
              <a:rPr lang="en-US" smtClean="0"/>
              <a:t>9/2/11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0381428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A3A911-A004-414F-8B85-7CCFD585B8B1}" type="datetimeFigureOut">
              <a:rPr lang="en-US" smtClean="0"/>
              <a:t>9/2/11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63415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A3A911-A004-414F-8B85-7CCFD585B8B1}" type="datetimeFigureOut">
              <a:rPr lang="en-US" smtClean="0"/>
              <a:t>9/2/11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2171730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3A911-A004-414F-8B85-7CCFD585B8B1}" type="datetimeFigureOut">
              <a:rPr lang="en-US" smtClean="0"/>
              <a:t>9/2/11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1599054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A911-A004-414F-8B85-7CCFD585B8B1}" type="datetimeFigureOut">
              <a:rPr lang="en-US" smtClean="0"/>
              <a:t>9/2/11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876671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A3A911-A004-414F-8B85-7CCFD585B8B1}" type="datetimeFigureOut">
              <a:rPr lang="en-US" smtClean="0"/>
              <a:t>9/2/11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13681E7-38D0-1344-B64A-DD764806C126}" type="slidenum">
              <a:rPr lang="en-US" smtClean="0"/>
              <a:t>‹#›</a:t>
            </a:fld>
            <a:endParaRPr lang="en-US"/>
          </a:p>
        </p:txBody>
      </p:sp>
    </p:spTree>
    <p:extLst>
      <p:ext uri="{BB962C8B-B14F-4D97-AF65-F5344CB8AC3E}">
        <p14:creationId xmlns:p14="http://schemas.microsoft.com/office/powerpoint/2010/main" val="3054978395"/>
      </p:ext>
    </p:extLst>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pn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A3A911-A004-414F-8B85-7CCFD585B8B1}" type="datetimeFigureOut">
              <a:rPr lang="en-US" smtClean="0"/>
              <a:t>9/2/11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3681E7-38D0-1344-B64A-DD764806C126}" type="slidenum">
              <a:rPr lang="en-US" smtClean="0"/>
              <a:t>‹#›</a:t>
            </a:fld>
            <a:endParaRPr lang="en-US"/>
          </a:p>
        </p:txBody>
      </p:sp>
    </p:spTree>
    <p:extLst>
      <p:ext uri="{BB962C8B-B14F-4D97-AF65-F5344CB8AC3E}">
        <p14:creationId xmlns:p14="http://schemas.microsoft.com/office/powerpoint/2010/main" val="25583306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4.emf"/><Relationship Id="rId5" Type="http://schemas.openxmlformats.org/officeDocument/2006/relationships/image" Target="../media/image5.emf"/><Relationship Id="rId7" Type="http://schemas.openxmlformats.org/officeDocument/2006/relationships/image" Target="../media/image7.emf"/><Relationship Id="rId1" Type="http://schemas.openxmlformats.org/officeDocument/2006/relationships/slideLayout" Target="../slideLayouts/slideLayout2.xml"/><Relationship Id="rId2" Type="http://schemas.openxmlformats.org/officeDocument/2006/relationships/image" Target="../media/image2.emf"/><Relationship Id="rId3" Type="http://schemas.openxmlformats.org/officeDocument/2006/relationships/image" Target="../media/image3.emf"/><Relationship Id="rId6" Type="http://schemas.openxmlformats.org/officeDocument/2006/relationships/image" Target="../media/image6.emf"/></Relationships>
</file>

<file path=ppt/slides/_rels/slide10.xml.rels><?xml version="1.0" encoding="UTF-8" standalone="yes"?>
<Relationships xmlns="http://schemas.openxmlformats.org/package/2006/relationships"><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39.emf"/><Relationship Id="rId3" Type="http://schemas.openxmlformats.org/officeDocument/2006/relationships/image" Target="../media/image40.emf"/></Relationships>
</file>

<file path=ppt/slides/_rels/slide11.xml.rels><?xml version="1.0" encoding="UTF-8" standalone="yes"?>
<Relationships xmlns="http://schemas.openxmlformats.org/package/2006/relationships"><Relationship Id="rId6" Type="http://schemas.openxmlformats.org/officeDocument/2006/relationships/image" Target="../media/image46.emf"/><Relationship Id="rId4" Type="http://schemas.openxmlformats.org/officeDocument/2006/relationships/image" Target="../media/image44.emf"/><Relationship Id="rId1" Type="http://schemas.openxmlformats.org/officeDocument/2006/relationships/slideLayout" Target="../slideLayouts/slideLayout2.xml"/><Relationship Id="rId2" Type="http://schemas.openxmlformats.org/officeDocument/2006/relationships/image" Target="../media/image42.emf"/><Relationship Id="rId3" Type="http://schemas.openxmlformats.org/officeDocument/2006/relationships/image" Target="../media/image43.emf"/><Relationship Id="rId5" Type="http://schemas.openxmlformats.org/officeDocument/2006/relationships/image" Target="../media/image45.emf"/></Relationships>
</file>

<file path=ppt/slides/_rels/slide12.xml.rels><?xml version="1.0" encoding="UTF-8" standalone="yes"?>
<Relationships xmlns="http://schemas.openxmlformats.org/package/2006/relationships"><Relationship Id="rId4" Type="http://schemas.openxmlformats.org/officeDocument/2006/relationships/image" Target="../media/image41.png"/><Relationship Id="rId1" Type="http://schemas.openxmlformats.org/officeDocument/2006/relationships/slideLayout" Target="../slideLayouts/slideLayout2.xml"/><Relationship Id="rId2" Type="http://schemas.openxmlformats.org/officeDocument/2006/relationships/image" Target="../media/image47.emf"/><Relationship Id="rId3" Type="http://schemas.openxmlformats.org/officeDocument/2006/relationships/image" Target="../media/image48.emf"/></Relationships>
</file>

<file path=ppt/slides/_rels/slide13.xml.rels><?xml version="1.0" encoding="UTF-8" standalone="yes"?>
<Relationships xmlns="http://schemas.openxmlformats.org/package/2006/relationships"><Relationship Id="rId4" Type="http://schemas.openxmlformats.org/officeDocument/2006/relationships/image" Target="../media/image51.emf"/><Relationship Id="rId1" Type="http://schemas.openxmlformats.org/officeDocument/2006/relationships/slideLayout" Target="../slideLayouts/slideLayout2.xml"/><Relationship Id="rId2" Type="http://schemas.openxmlformats.org/officeDocument/2006/relationships/image" Target="../media/image49.emf"/><Relationship Id="rId3" Type="http://schemas.openxmlformats.org/officeDocument/2006/relationships/image" Target="../media/image50.emf"/><Relationship Id="rId5" Type="http://schemas.openxmlformats.org/officeDocument/2006/relationships/image" Target="../media/image52.emf"/></Relationships>
</file>

<file path=ppt/slides/_rels/slide14.xml.rels><?xml version="1.0" encoding="UTF-8" standalone="yes"?>
<Relationships xmlns="http://schemas.openxmlformats.org/package/2006/relationships"><Relationship Id="rId4" Type="http://schemas.openxmlformats.org/officeDocument/2006/relationships/image" Target="../media/image55.emf"/><Relationship Id="rId5" Type="http://schemas.openxmlformats.org/officeDocument/2006/relationships/image" Target="../media/image56.emf"/><Relationship Id="rId7" Type="http://schemas.openxmlformats.org/officeDocument/2006/relationships/image" Target="../media/image58.emf"/><Relationship Id="rId1" Type="http://schemas.openxmlformats.org/officeDocument/2006/relationships/slideLayout" Target="../slideLayouts/slideLayout2.xml"/><Relationship Id="rId2" Type="http://schemas.openxmlformats.org/officeDocument/2006/relationships/image" Target="../media/image53.emf"/><Relationship Id="rId3" Type="http://schemas.openxmlformats.org/officeDocument/2006/relationships/image" Target="../media/image54.emf"/><Relationship Id="rId6" Type="http://schemas.openxmlformats.org/officeDocument/2006/relationships/image" Target="../media/image57.emf"/></Relationships>
</file>

<file path=ppt/slides/_rels/slide15.xml.rels><?xml version="1.0" encoding="UTF-8" standalone="yes"?>
<Relationships xmlns="http://schemas.openxmlformats.org/package/2006/relationships"><Relationship Id="rId4" Type="http://schemas.openxmlformats.org/officeDocument/2006/relationships/image" Target="../media/image61.emf"/><Relationship Id="rId1" Type="http://schemas.openxmlformats.org/officeDocument/2006/relationships/slideLayout" Target="../slideLayouts/slideLayout2.xml"/><Relationship Id="rId2" Type="http://schemas.openxmlformats.org/officeDocument/2006/relationships/image" Target="../media/image59.emf"/><Relationship Id="rId3" Type="http://schemas.openxmlformats.org/officeDocument/2006/relationships/image" Target="../media/image60.emf"/><Relationship Id="rId5" Type="http://schemas.openxmlformats.org/officeDocument/2006/relationships/image" Target="../media/image62.emf"/></Relationships>
</file>

<file path=ppt/slides/_rels/slide16.xml.rels><?xml version="1.0" encoding="UTF-8" standalone="yes"?>
<Relationships xmlns="http://schemas.openxmlformats.org/package/2006/relationships"><Relationship Id="rId8" Type="http://schemas.openxmlformats.org/officeDocument/2006/relationships/image" Target="../media/image69.emf"/><Relationship Id="rId4" Type="http://schemas.openxmlformats.org/officeDocument/2006/relationships/image" Target="../media/image65.emf"/><Relationship Id="rId5" Type="http://schemas.openxmlformats.org/officeDocument/2006/relationships/image" Target="../media/image66.emf"/><Relationship Id="rId7" Type="http://schemas.openxmlformats.org/officeDocument/2006/relationships/image" Target="../media/image68.emf"/><Relationship Id="rId1" Type="http://schemas.openxmlformats.org/officeDocument/2006/relationships/slideLayout" Target="../slideLayouts/slideLayout2.xml"/><Relationship Id="rId2" Type="http://schemas.openxmlformats.org/officeDocument/2006/relationships/image" Target="../media/image63.emf"/><Relationship Id="rId9" Type="http://schemas.openxmlformats.org/officeDocument/2006/relationships/image" Target="../media/image70.emf"/><Relationship Id="rId3" Type="http://schemas.openxmlformats.org/officeDocument/2006/relationships/image" Target="../media/image64.emf"/><Relationship Id="rId6" Type="http://schemas.openxmlformats.org/officeDocument/2006/relationships/image" Target="../media/image67.emf"/></Relationships>
</file>

<file path=ppt/slides/_rels/slide17.xml.rels><?xml version="1.0" encoding="UTF-8" standalone="yes"?>
<Relationships xmlns="http://schemas.openxmlformats.org/package/2006/relationships"><Relationship Id="rId6" Type="http://schemas.openxmlformats.org/officeDocument/2006/relationships/image" Target="../media/image75.emf"/><Relationship Id="rId4" Type="http://schemas.openxmlformats.org/officeDocument/2006/relationships/image" Target="../media/image73.emf"/><Relationship Id="rId1" Type="http://schemas.openxmlformats.org/officeDocument/2006/relationships/slideLayout" Target="../slideLayouts/slideLayout2.xml"/><Relationship Id="rId2" Type="http://schemas.openxmlformats.org/officeDocument/2006/relationships/image" Target="../media/image71.emf"/><Relationship Id="rId3" Type="http://schemas.openxmlformats.org/officeDocument/2006/relationships/image" Target="../media/image72.emf"/><Relationship Id="rId5" Type="http://schemas.openxmlformats.org/officeDocument/2006/relationships/image" Target="../media/image74.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6" Type="http://schemas.openxmlformats.org/officeDocument/2006/relationships/image" Target="../media/image12.emf"/><Relationship Id="rId4" Type="http://schemas.openxmlformats.org/officeDocument/2006/relationships/image" Target="../media/image10.emf"/><Relationship Id="rId1" Type="http://schemas.openxmlformats.org/officeDocument/2006/relationships/slideLayout" Target="../slideLayouts/slideLayout2.xml"/><Relationship Id="rId2" Type="http://schemas.openxmlformats.org/officeDocument/2006/relationships/image" Target="../media/image8.emf"/><Relationship Id="rId3" Type="http://schemas.openxmlformats.org/officeDocument/2006/relationships/image" Target="../media/image9.emf"/><Relationship Id="rId5" Type="http://schemas.openxmlformats.org/officeDocument/2006/relationships/image" Target="../media/image11.emf"/></Relationships>
</file>

<file path=ppt/slides/_rels/slide3.xml.rels><?xml version="1.0" encoding="UTF-8" standalone="yes"?>
<Relationships xmlns="http://schemas.openxmlformats.org/package/2006/relationships"><Relationship Id="rId4" Type="http://schemas.openxmlformats.org/officeDocument/2006/relationships/image" Target="../media/image15.emf"/><Relationship Id="rId1" Type="http://schemas.openxmlformats.org/officeDocument/2006/relationships/slideLayout" Target="../slideLayouts/slideLayout2.xml"/><Relationship Id="rId2" Type="http://schemas.openxmlformats.org/officeDocument/2006/relationships/image" Target="../media/image13.emf"/><Relationship Id="rId3" Type="http://schemas.openxmlformats.org/officeDocument/2006/relationships/image" Target="../media/image14.emf"/><Relationship Id="rId5" Type="http://schemas.openxmlformats.org/officeDocument/2006/relationships/image" Target="../media/image2.emf"/></Relationships>
</file>

<file path=ppt/slides/_rels/slide4.xml.rels><?xml version="1.0" encoding="UTF-8" standalone="yes"?>
<Relationships xmlns="http://schemas.openxmlformats.org/package/2006/relationships"><Relationship Id="rId4" Type="http://schemas.openxmlformats.org/officeDocument/2006/relationships/image" Target="../media/image18.emf"/><Relationship Id="rId1" Type="http://schemas.openxmlformats.org/officeDocument/2006/relationships/slideLayout" Target="../slideLayouts/slideLayout2.xml"/><Relationship Id="rId2" Type="http://schemas.openxmlformats.org/officeDocument/2006/relationships/image" Target="../media/image16.emf"/><Relationship Id="rId3" Type="http://schemas.openxmlformats.org/officeDocument/2006/relationships/image" Target="../media/image17.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4" Type="http://schemas.openxmlformats.org/officeDocument/2006/relationships/image" Target="../media/image20.emf"/><Relationship Id="rId10" Type="http://schemas.openxmlformats.org/officeDocument/2006/relationships/image" Target="../media/image26.emf"/><Relationship Id="rId5" Type="http://schemas.openxmlformats.org/officeDocument/2006/relationships/image" Target="../media/image21.emf"/><Relationship Id="rId7" Type="http://schemas.openxmlformats.org/officeDocument/2006/relationships/image" Target="../media/image23.emf"/><Relationship Id="rId11" Type="http://schemas.openxmlformats.org/officeDocument/2006/relationships/image" Target="../media/image27.emf"/><Relationship Id="rId1" Type="http://schemas.openxmlformats.org/officeDocument/2006/relationships/slideLayout" Target="../slideLayouts/slideLayout2.xml"/><Relationship Id="rId2" Type="http://schemas.openxmlformats.org/officeDocument/2006/relationships/image" Target="../media/image16.emf"/><Relationship Id="rId9" Type="http://schemas.openxmlformats.org/officeDocument/2006/relationships/image" Target="../media/image25.emf"/><Relationship Id="rId3" Type="http://schemas.openxmlformats.org/officeDocument/2006/relationships/image" Target="../media/image19.emf"/><Relationship Id="rId6" Type="http://schemas.openxmlformats.org/officeDocument/2006/relationships/image" Target="../media/image22.emf"/></Relationships>
</file>

<file path=ppt/slides/_rels/slide7.xml.rels><?xml version="1.0" encoding="UTF-8" standalone="yes"?>
<Relationships xmlns="http://schemas.openxmlformats.org/package/2006/relationships"><Relationship Id="rId6" Type="http://schemas.openxmlformats.org/officeDocument/2006/relationships/image" Target="../media/image32.emf"/><Relationship Id="rId4" Type="http://schemas.openxmlformats.org/officeDocument/2006/relationships/image" Target="../media/image30.emf"/><Relationship Id="rId1" Type="http://schemas.openxmlformats.org/officeDocument/2006/relationships/slideLayout" Target="../slideLayouts/slideLayout2.xml"/><Relationship Id="rId2" Type="http://schemas.openxmlformats.org/officeDocument/2006/relationships/image" Target="../media/image28.emf"/><Relationship Id="rId3" Type="http://schemas.openxmlformats.org/officeDocument/2006/relationships/image" Target="../media/image29.emf"/><Relationship Id="rId5" Type="http://schemas.openxmlformats.org/officeDocument/2006/relationships/image" Target="../media/image31.emf"/></Relationships>
</file>

<file path=ppt/slides/_rels/slide8.xml.rels><?xml version="1.0" encoding="UTF-8" standalone="yes"?>
<Relationships xmlns="http://schemas.openxmlformats.org/package/2006/relationships"><Relationship Id="rId4" Type="http://schemas.openxmlformats.org/officeDocument/2006/relationships/image" Target="../media/image35.emf"/><Relationship Id="rId1" Type="http://schemas.openxmlformats.org/officeDocument/2006/relationships/slideLayout" Target="../slideLayouts/slideLayout2.xml"/><Relationship Id="rId2" Type="http://schemas.openxmlformats.org/officeDocument/2006/relationships/image" Target="../media/image33.emf"/><Relationship Id="rId3" Type="http://schemas.openxmlformats.org/officeDocument/2006/relationships/image" Target="../media/image34.emf"/></Relationships>
</file>

<file path=ppt/slides/_rels/slide9.xml.rels><?xml version="1.0" encoding="UTF-8" standalone="yes"?>
<Relationships xmlns="http://schemas.openxmlformats.org/package/2006/relationships"><Relationship Id="rId4" Type="http://schemas.openxmlformats.org/officeDocument/2006/relationships/image" Target="../media/image38.emf"/><Relationship Id="rId1" Type="http://schemas.openxmlformats.org/officeDocument/2006/relationships/slideLayout" Target="../slideLayouts/slideLayout2.xml"/><Relationship Id="rId2" Type="http://schemas.openxmlformats.org/officeDocument/2006/relationships/image" Target="../media/image36.emf"/><Relationship Id="rId3" Type="http://schemas.openxmlformats.org/officeDocument/2006/relationships/image" Target="../media/image3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78770"/>
          </a:xfrm>
        </p:spPr>
        <p:txBody>
          <a:bodyPr/>
          <a:lstStyle/>
          <a:p>
            <a:r>
              <a:rPr lang="en-US" b="1" dirty="0" smtClean="0">
                <a:solidFill>
                  <a:srgbClr val="FF0000"/>
                </a:solidFill>
              </a:rPr>
              <a:t>DEFINITION OF LIMIT</a:t>
            </a:r>
            <a:endParaRPr lang="en-US" b="1" dirty="0">
              <a:solidFill>
                <a:srgbClr val="FF0000"/>
              </a:solidFill>
            </a:endParaRPr>
          </a:p>
        </p:txBody>
      </p:sp>
      <p:sp>
        <p:nvSpPr>
          <p:cNvPr id="3" name="Content Placeholder 2"/>
          <p:cNvSpPr>
            <a:spLocks noGrp="1"/>
          </p:cNvSpPr>
          <p:nvPr>
            <p:ph idx="1"/>
          </p:nvPr>
        </p:nvSpPr>
        <p:spPr>
          <a:xfrm>
            <a:off x="457199" y="1044683"/>
            <a:ext cx="8432157" cy="5542171"/>
          </a:xfrm>
        </p:spPr>
        <p:txBody>
          <a:bodyPr/>
          <a:lstStyle/>
          <a:p>
            <a:pPr marL="0" indent="0">
              <a:buNone/>
            </a:pPr>
            <a:r>
              <a:rPr lang="en-US" b="1" dirty="0" smtClean="0">
                <a:solidFill>
                  <a:srgbClr val="0000FF"/>
                </a:solidFill>
              </a:rPr>
              <a:t>We are going to learn the precise definition of what is meant by the statements </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0000FF"/>
                </a:solidFill>
              </a:rPr>
              <a:t>and</a:t>
            </a:r>
          </a:p>
          <a:p>
            <a:pPr marL="0" indent="0">
              <a:buNone/>
            </a:pPr>
            <a:r>
              <a:rPr lang="en-US" b="1" dirty="0" smtClean="0">
                <a:solidFill>
                  <a:srgbClr val="0000FF"/>
                </a:solidFill>
              </a:rPr>
              <a:t>                                                                                      .</a:t>
            </a:r>
          </a:p>
          <a:p>
            <a:pPr marL="0" indent="0">
              <a:spcBef>
                <a:spcPts val="2424"/>
              </a:spcBef>
              <a:buNone/>
            </a:pPr>
            <a:r>
              <a:rPr lang="en-US" b="1" dirty="0" smtClean="0">
                <a:solidFill>
                  <a:srgbClr val="0000FF"/>
                </a:solidFill>
              </a:rPr>
              <a:t>We must make precise our intuitive notion that </a:t>
            </a:r>
          </a:p>
          <a:p>
            <a:pPr marL="0" indent="0">
              <a:spcBef>
                <a:spcPts val="1224"/>
              </a:spcBef>
              <a:buNone/>
            </a:pPr>
            <a:r>
              <a:rPr lang="en-US" b="1" dirty="0">
                <a:solidFill>
                  <a:srgbClr val="0000FF"/>
                </a:solidFill>
              </a:rPr>
              <a:t> </a:t>
            </a:r>
            <a:r>
              <a:rPr lang="en-US" b="1" dirty="0" smtClean="0">
                <a:solidFill>
                  <a:srgbClr val="0000FF"/>
                </a:solidFill>
              </a:rPr>
              <a:t>          </a:t>
            </a:r>
            <a:r>
              <a:rPr lang="en-US" b="1" dirty="0">
                <a:solidFill>
                  <a:srgbClr val="0000FF"/>
                </a:solidFill>
              </a:rPr>
              <a:t> </a:t>
            </a:r>
            <a:r>
              <a:rPr lang="en-US" b="1" dirty="0" smtClean="0">
                <a:solidFill>
                  <a:srgbClr val="0000FF"/>
                </a:solidFill>
              </a:rPr>
              <a:t> gets arbitrarily close to        as        gets close to      .</a:t>
            </a:r>
          </a:p>
          <a:p>
            <a:pPr marL="0" indent="0">
              <a:buNone/>
            </a:pPr>
            <a:endParaRPr lang="en-US" b="1" dirty="0" smtClean="0">
              <a:solidFill>
                <a:srgbClr val="0000FF"/>
              </a:solidFill>
            </a:endParaRPr>
          </a:p>
        </p:txBody>
      </p:sp>
      <p:pic>
        <p:nvPicPr>
          <p:cNvPr id="4" name="Picture 3"/>
          <p:cNvPicPr>
            <a:picLocks noChangeAspect="1"/>
          </p:cNvPicPr>
          <p:nvPr/>
        </p:nvPicPr>
        <p:blipFill>
          <a:blip r:embed="rId2"/>
          <a:stretch>
            <a:fillRect/>
          </a:stretch>
        </p:blipFill>
        <p:spPr>
          <a:xfrm>
            <a:off x="3173603" y="2363852"/>
            <a:ext cx="2796794" cy="860552"/>
          </a:xfrm>
          <a:prstGeom prst="rect">
            <a:avLst/>
          </a:prstGeom>
        </p:spPr>
      </p:pic>
      <p:pic>
        <p:nvPicPr>
          <p:cNvPr id="5" name="Picture 4"/>
          <p:cNvPicPr>
            <a:picLocks noChangeAspect="1"/>
          </p:cNvPicPr>
          <p:nvPr/>
        </p:nvPicPr>
        <p:blipFill>
          <a:blip r:embed="rId3"/>
          <a:stretch>
            <a:fillRect/>
          </a:stretch>
        </p:blipFill>
        <p:spPr>
          <a:xfrm>
            <a:off x="746951" y="3765871"/>
            <a:ext cx="7637399" cy="860552"/>
          </a:xfrm>
          <a:prstGeom prst="rect">
            <a:avLst/>
          </a:prstGeom>
        </p:spPr>
      </p:pic>
      <p:pic>
        <p:nvPicPr>
          <p:cNvPr id="6" name="Picture 5"/>
          <p:cNvPicPr>
            <a:picLocks noChangeAspect="1"/>
          </p:cNvPicPr>
          <p:nvPr/>
        </p:nvPicPr>
        <p:blipFill>
          <a:blip r:embed="rId4"/>
          <a:stretch>
            <a:fillRect/>
          </a:stretch>
        </p:blipFill>
        <p:spPr>
          <a:xfrm>
            <a:off x="500204" y="5386888"/>
            <a:ext cx="1014222" cy="568579"/>
          </a:xfrm>
          <a:prstGeom prst="rect">
            <a:avLst/>
          </a:prstGeom>
        </p:spPr>
      </p:pic>
      <p:pic>
        <p:nvPicPr>
          <p:cNvPr id="7" name="Picture 6"/>
          <p:cNvPicPr>
            <a:picLocks noChangeAspect="1"/>
          </p:cNvPicPr>
          <p:nvPr/>
        </p:nvPicPr>
        <p:blipFill>
          <a:blip r:embed="rId5"/>
          <a:stretch>
            <a:fillRect/>
          </a:stretch>
        </p:blipFill>
        <p:spPr>
          <a:xfrm>
            <a:off x="5807447" y="5389123"/>
            <a:ext cx="353441" cy="399542"/>
          </a:xfrm>
          <a:prstGeom prst="rect">
            <a:avLst/>
          </a:prstGeom>
        </p:spPr>
      </p:pic>
      <p:pic>
        <p:nvPicPr>
          <p:cNvPr id="8" name="Picture 7"/>
          <p:cNvPicPr>
            <a:picLocks noChangeAspect="1"/>
          </p:cNvPicPr>
          <p:nvPr/>
        </p:nvPicPr>
        <p:blipFill>
          <a:blip r:embed="rId6"/>
          <a:stretch>
            <a:fillRect/>
          </a:stretch>
        </p:blipFill>
        <p:spPr>
          <a:xfrm>
            <a:off x="6888276" y="5467495"/>
            <a:ext cx="321170" cy="321170"/>
          </a:xfrm>
          <a:prstGeom prst="rect">
            <a:avLst/>
          </a:prstGeom>
        </p:spPr>
      </p:pic>
      <p:pic>
        <p:nvPicPr>
          <p:cNvPr id="9" name="Picture 8"/>
          <p:cNvPicPr>
            <a:picLocks noChangeAspect="1"/>
          </p:cNvPicPr>
          <p:nvPr/>
        </p:nvPicPr>
        <p:blipFill>
          <a:blip r:embed="rId7"/>
          <a:stretch>
            <a:fillRect/>
          </a:stretch>
        </p:blipFill>
        <p:spPr>
          <a:xfrm>
            <a:off x="1971074" y="5941985"/>
            <a:ext cx="321170" cy="321170"/>
          </a:xfrm>
          <a:prstGeom prst="rect">
            <a:avLst/>
          </a:prstGeom>
        </p:spPr>
      </p:pic>
    </p:spTree>
    <p:extLst>
      <p:ext uri="{BB962C8B-B14F-4D97-AF65-F5344CB8AC3E}">
        <p14:creationId xmlns:p14="http://schemas.microsoft.com/office/powerpoint/2010/main" val="16296527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5" end="5"/>
                                            </p:txEl>
                                          </p:spTgt>
                                        </p:tgtEl>
                                        <p:attrNameLst>
                                          <p:attrName>style.visibility</p:attrName>
                                        </p:attrNameLst>
                                      </p:cBhvr>
                                      <p:to>
                                        <p:strVal val="visible"/>
                                      </p:to>
                                    </p:set>
                                    <p:anim calcmode="lin" valueType="num">
                                      <p:cBhvr additive="base">
                                        <p:cTn id="4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anim calcmode="lin" valueType="num">
                                      <p:cBhvr additive="base">
                                        <p:cTn id="4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additive="base">
                                        <p:cTn id="55" dur="500" fill="hold"/>
                                        <p:tgtEl>
                                          <p:spTgt spid="7"/>
                                        </p:tgtEl>
                                        <p:attrNameLst>
                                          <p:attrName>ppt_x</p:attrName>
                                        </p:attrNameLst>
                                      </p:cBhvr>
                                      <p:tavLst>
                                        <p:tav tm="0">
                                          <p:val>
                                            <p:strVal val="#ppt_x"/>
                                          </p:val>
                                        </p:tav>
                                        <p:tav tm="100000">
                                          <p:val>
                                            <p:strVal val="#ppt_x"/>
                                          </p:val>
                                        </p:tav>
                                      </p:tavLst>
                                    </p:anim>
                                    <p:anim calcmode="lin" valueType="num">
                                      <p:cBhvr additive="base">
                                        <p:cTn id="56" dur="500" fill="hold"/>
                                        <p:tgtEl>
                                          <p:spTgt spid="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additive="base">
                                        <p:cTn id="59" dur="500" fill="hold"/>
                                        <p:tgtEl>
                                          <p:spTgt spid="8"/>
                                        </p:tgtEl>
                                        <p:attrNameLst>
                                          <p:attrName>ppt_x</p:attrName>
                                        </p:attrNameLst>
                                      </p:cBhvr>
                                      <p:tavLst>
                                        <p:tav tm="0">
                                          <p:val>
                                            <p:strVal val="#ppt_x"/>
                                          </p:val>
                                        </p:tav>
                                        <p:tav tm="100000">
                                          <p:val>
                                            <p:strVal val="#ppt_x"/>
                                          </p:val>
                                        </p:tav>
                                      </p:tavLst>
                                    </p:anim>
                                    <p:anim calcmode="lin" valueType="num">
                                      <p:cBhvr additive="base">
                                        <p:cTn id="60" dur="500" fill="hold"/>
                                        <p:tgtEl>
                                          <p:spTgt spid="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9"/>
                                        </p:tgtEl>
                                        <p:attrNameLst>
                                          <p:attrName>style.visibility</p:attrName>
                                        </p:attrNameLst>
                                      </p:cBhvr>
                                      <p:to>
                                        <p:strVal val="visible"/>
                                      </p:to>
                                    </p:set>
                                    <p:anim calcmode="lin" valueType="num">
                                      <p:cBhvr additive="base">
                                        <p:cTn id="63" dur="500" fill="hold"/>
                                        <p:tgtEl>
                                          <p:spTgt spid="9"/>
                                        </p:tgtEl>
                                        <p:attrNameLst>
                                          <p:attrName>ppt_x</p:attrName>
                                        </p:attrNameLst>
                                      </p:cBhvr>
                                      <p:tavLst>
                                        <p:tav tm="0">
                                          <p:val>
                                            <p:strVal val="#ppt_x"/>
                                          </p:val>
                                        </p:tav>
                                        <p:tav tm="100000">
                                          <p:val>
                                            <p:strVal val="#ppt_x"/>
                                          </p:val>
                                        </p:tav>
                                      </p:tavLst>
                                    </p:anim>
                                    <p:anim calcmode="lin" valueType="num">
                                      <p:cBhvr additive="base">
                                        <p:cTn id="6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2635" y="251085"/>
            <a:ext cx="8696721" cy="6388676"/>
          </a:xfrm>
        </p:spPr>
        <p:txBody>
          <a:bodyPr/>
          <a:lstStyle/>
          <a:p>
            <a:pPr marL="0" indent="0">
              <a:buNone/>
            </a:pPr>
            <a:r>
              <a:rPr lang="en-US" b="1" dirty="0">
                <a:solidFill>
                  <a:srgbClr val="0000FF"/>
                </a:solidFill>
              </a:rPr>
              <a:t>s</a:t>
            </a:r>
            <a:r>
              <a:rPr lang="en-US" b="1" dirty="0" smtClean="0">
                <a:solidFill>
                  <a:srgbClr val="0000FF"/>
                </a:solidFill>
              </a:rPr>
              <a:t>o that</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r>
              <a:rPr lang="en-US" b="1" dirty="0">
                <a:solidFill>
                  <a:srgbClr val="0000FF"/>
                </a:solidFill>
              </a:rPr>
              <a:t>w</a:t>
            </a:r>
            <a:r>
              <a:rPr lang="en-US" b="1" dirty="0" smtClean="0">
                <a:solidFill>
                  <a:srgbClr val="0000FF"/>
                </a:solidFill>
              </a:rPr>
              <a:t>hen       is in the </a:t>
            </a:r>
            <a:r>
              <a:rPr lang="en-US" b="1" dirty="0" smtClean="0">
                <a:solidFill>
                  <a:srgbClr val="008000"/>
                </a:solidFill>
              </a:rPr>
              <a:t>green </a:t>
            </a:r>
            <a:r>
              <a:rPr lang="en-US" b="1" dirty="0" smtClean="0">
                <a:solidFill>
                  <a:srgbClr val="0000FF"/>
                </a:solidFill>
              </a:rPr>
              <a:t>interval,             is inside the resulting rectangle.</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1468402" y="5669309"/>
            <a:ext cx="321170" cy="321170"/>
          </a:xfrm>
          <a:prstGeom prst="rect">
            <a:avLst/>
          </a:prstGeom>
        </p:spPr>
      </p:pic>
      <p:pic>
        <p:nvPicPr>
          <p:cNvPr id="5" name="Picture 4"/>
          <p:cNvPicPr>
            <a:picLocks noChangeAspect="1"/>
          </p:cNvPicPr>
          <p:nvPr/>
        </p:nvPicPr>
        <p:blipFill>
          <a:blip r:embed="rId3"/>
          <a:stretch>
            <a:fillRect/>
          </a:stretch>
        </p:blipFill>
        <p:spPr>
          <a:xfrm>
            <a:off x="5811011" y="5554165"/>
            <a:ext cx="1014222" cy="568579"/>
          </a:xfrm>
          <a:prstGeom prst="rect">
            <a:avLst/>
          </a:prstGeom>
        </p:spPr>
      </p:pic>
      <p:pic>
        <p:nvPicPr>
          <p:cNvPr id="2" name="Picture 1" descr="Picture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9188" y="587660"/>
            <a:ext cx="5781065" cy="5088014"/>
          </a:xfrm>
          <a:prstGeom prst="rect">
            <a:avLst/>
          </a:prstGeom>
        </p:spPr>
      </p:pic>
    </p:spTree>
    <p:extLst>
      <p:ext uri="{BB962C8B-B14F-4D97-AF65-F5344CB8AC3E}">
        <p14:creationId xmlns:p14="http://schemas.microsoft.com/office/powerpoint/2010/main" val="172314112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47" y="303992"/>
            <a:ext cx="8617353" cy="6282862"/>
          </a:xfrm>
        </p:spPr>
        <p:txBody>
          <a:bodyPr>
            <a:normAutofit lnSpcReduction="10000"/>
          </a:bodyPr>
          <a:lstStyle/>
          <a:p>
            <a:pPr marL="0" indent="0">
              <a:buNone/>
            </a:pPr>
            <a:r>
              <a:rPr lang="en-US" b="1" dirty="0" smtClean="0">
                <a:solidFill>
                  <a:srgbClr val="0000FF"/>
                </a:solidFill>
              </a:rPr>
              <a:t>How does one find         ? The phrase “there is” only requires one to exhibit one possible candidate (one moment’s reflection will convince you that if one        works, anything smaller will work also!).</a:t>
            </a:r>
          </a:p>
          <a:p>
            <a:pPr marL="0" indent="0">
              <a:buNone/>
            </a:pPr>
            <a:r>
              <a:rPr lang="en-US" b="1" dirty="0" smtClean="0">
                <a:solidFill>
                  <a:srgbClr val="0000FF"/>
                </a:solidFill>
              </a:rPr>
              <a:t>How does one find that one candidate? Usually one looks at the picture, or checks how      is behaving near      , but essentially there is no recipe for finding one reasonable        , </a:t>
            </a:r>
          </a:p>
          <a:p>
            <a:pPr marL="0" indent="0">
              <a:buNone/>
            </a:pPr>
            <a:r>
              <a:rPr lang="en-US" b="1" dirty="0" smtClean="0">
                <a:solidFill>
                  <a:srgbClr val="0000FF"/>
                </a:solidFill>
              </a:rPr>
              <a:t>(</a:t>
            </a:r>
            <a:r>
              <a:rPr lang="en-US" b="1" dirty="0" smtClean="0">
                <a:solidFill>
                  <a:srgbClr val="008000"/>
                </a:solidFill>
              </a:rPr>
              <a:t>dream it overnight, do some preliminary analysis, attend a séance</a:t>
            </a:r>
            <a:r>
              <a:rPr lang="en-US" b="1" dirty="0" smtClean="0">
                <a:solidFill>
                  <a:srgbClr val="0000FF"/>
                </a:solidFill>
              </a:rPr>
              <a:t>), the point is that whatever you choose, you have to prove that it does the job, that indeed if  </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5116795" y="5617421"/>
            <a:ext cx="3196336" cy="829818"/>
          </a:xfrm>
          <a:prstGeom prst="rect">
            <a:avLst/>
          </a:prstGeom>
        </p:spPr>
      </p:pic>
      <p:pic>
        <p:nvPicPr>
          <p:cNvPr id="5" name="Picture 4"/>
          <p:cNvPicPr>
            <a:picLocks noChangeAspect="1"/>
          </p:cNvPicPr>
          <p:nvPr/>
        </p:nvPicPr>
        <p:blipFill>
          <a:blip r:embed="rId3"/>
          <a:stretch>
            <a:fillRect/>
          </a:stretch>
        </p:blipFill>
        <p:spPr>
          <a:xfrm>
            <a:off x="3632778" y="325165"/>
            <a:ext cx="608533" cy="439496"/>
          </a:xfrm>
          <a:prstGeom prst="rect">
            <a:avLst/>
          </a:prstGeom>
        </p:spPr>
      </p:pic>
      <p:pic>
        <p:nvPicPr>
          <p:cNvPr id="6" name="Picture 5"/>
          <p:cNvPicPr>
            <a:picLocks noChangeAspect="1"/>
          </p:cNvPicPr>
          <p:nvPr/>
        </p:nvPicPr>
        <p:blipFill>
          <a:blip r:embed="rId4"/>
          <a:stretch>
            <a:fillRect/>
          </a:stretch>
        </p:blipFill>
        <p:spPr>
          <a:xfrm>
            <a:off x="2865509" y="1633385"/>
            <a:ext cx="608533" cy="439496"/>
          </a:xfrm>
          <a:prstGeom prst="rect">
            <a:avLst/>
          </a:prstGeom>
        </p:spPr>
      </p:pic>
      <p:pic>
        <p:nvPicPr>
          <p:cNvPr id="7" name="Picture 6"/>
          <p:cNvPicPr>
            <a:picLocks noChangeAspect="1"/>
          </p:cNvPicPr>
          <p:nvPr/>
        </p:nvPicPr>
        <p:blipFill>
          <a:blip r:embed="rId5"/>
          <a:stretch>
            <a:fillRect/>
          </a:stretch>
        </p:blipFill>
        <p:spPr>
          <a:xfrm>
            <a:off x="7031702" y="3011474"/>
            <a:ext cx="371881" cy="557822"/>
          </a:xfrm>
          <a:prstGeom prst="rect">
            <a:avLst/>
          </a:prstGeom>
        </p:spPr>
      </p:pic>
      <p:pic>
        <p:nvPicPr>
          <p:cNvPr id="8" name="Picture 7"/>
          <p:cNvPicPr>
            <a:picLocks noChangeAspect="1"/>
          </p:cNvPicPr>
          <p:nvPr/>
        </p:nvPicPr>
        <p:blipFill>
          <a:blip r:embed="rId6"/>
          <a:stretch>
            <a:fillRect/>
          </a:stretch>
        </p:blipFill>
        <p:spPr>
          <a:xfrm>
            <a:off x="2837204" y="3581292"/>
            <a:ext cx="321170" cy="321170"/>
          </a:xfrm>
          <a:prstGeom prst="rect">
            <a:avLst/>
          </a:prstGeom>
        </p:spPr>
      </p:pic>
      <p:pic>
        <p:nvPicPr>
          <p:cNvPr id="9" name="Picture 8"/>
          <p:cNvPicPr>
            <a:picLocks noChangeAspect="1"/>
          </p:cNvPicPr>
          <p:nvPr/>
        </p:nvPicPr>
        <p:blipFill>
          <a:blip r:embed="rId4"/>
          <a:stretch>
            <a:fillRect/>
          </a:stretch>
        </p:blipFill>
        <p:spPr>
          <a:xfrm>
            <a:off x="6033939" y="3938445"/>
            <a:ext cx="608533" cy="439496"/>
          </a:xfrm>
          <a:prstGeom prst="rect">
            <a:avLst/>
          </a:prstGeom>
        </p:spPr>
      </p:pic>
    </p:spTree>
    <p:extLst>
      <p:ext uri="{BB962C8B-B14F-4D97-AF65-F5344CB8AC3E}">
        <p14:creationId xmlns:p14="http://schemas.microsoft.com/office/powerpoint/2010/main" val="266183804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
                                        </p:tgtEl>
                                        <p:attrNameLst>
                                          <p:attrName>style.visibility</p:attrName>
                                        </p:attrNameLst>
                                      </p:cBhvr>
                                      <p:to>
                                        <p:strVal val="visible"/>
                                      </p:to>
                                    </p:set>
                                    <p:anim calcmode="lin" valueType="num">
                                      <p:cBhvr additive="base">
                                        <p:cTn id="43" dur="500" fill="hold"/>
                                        <p:tgtEl>
                                          <p:spTgt spid="4"/>
                                        </p:tgtEl>
                                        <p:attrNameLst>
                                          <p:attrName>ppt_x</p:attrName>
                                        </p:attrNameLst>
                                      </p:cBhvr>
                                      <p:tavLst>
                                        <p:tav tm="0">
                                          <p:val>
                                            <p:strVal val="#ppt_x"/>
                                          </p:val>
                                        </p:tav>
                                        <p:tav tm="100000">
                                          <p:val>
                                            <p:strVal val="#ppt_x"/>
                                          </p:val>
                                        </p:tav>
                                      </p:tavLst>
                                    </p:anim>
                                    <p:anim calcmode="lin" valueType="num">
                                      <p:cBhvr additive="base">
                                        <p:cTn id="4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48" y="277539"/>
            <a:ext cx="8564440" cy="6229956"/>
          </a:xfrm>
        </p:spPr>
        <p:txBody>
          <a:bodyPr>
            <a:normAutofit lnSpcReduction="10000"/>
          </a:bodyPr>
          <a:lstStyle/>
          <a:p>
            <a:pPr marL="0" indent="0">
              <a:buNone/>
            </a:pPr>
            <a:r>
              <a:rPr lang="en-US" b="1" dirty="0" smtClean="0">
                <a:solidFill>
                  <a:srgbClr val="0000FF"/>
                </a:solidFill>
              </a:rPr>
              <a:t>then                                        ,  that is</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0000FF"/>
                </a:solidFill>
              </a:rPr>
              <a:t>             </a:t>
            </a:r>
          </a:p>
          <a:p>
            <a:pPr marL="0" indent="0">
              <a:spcBef>
                <a:spcPts val="3024"/>
              </a:spcBef>
              <a:buNone/>
            </a:pPr>
            <a:r>
              <a:rPr lang="en-US" b="1" dirty="0">
                <a:solidFill>
                  <a:srgbClr val="0000FF"/>
                </a:solidFill>
              </a:rPr>
              <a:t> </a:t>
            </a:r>
            <a:r>
              <a:rPr lang="en-US" b="1" dirty="0" smtClean="0">
                <a:solidFill>
                  <a:srgbClr val="0000FF"/>
                </a:solidFill>
              </a:rPr>
              <a:t>            is inside the rectangle. </a:t>
            </a:r>
          </a:p>
        </p:txBody>
      </p:sp>
      <p:pic>
        <p:nvPicPr>
          <p:cNvPr id="4" name="Picture 3"/>
          <p:cNvPicPr>
            <a:picLocks noChangeAspect="1"/>
          </p:cNvPicPr>
          <p:nvPr/>
        </p:nvPicPr>
        <p:blipFill>
          <a:blip r:embed="rId2"/>
          <a:stretch>
            <a:fillRect/>
          </a:stretch>
        </p:blipFill>
        <p:spPr>
          <a:xfrm>
            <a:off x="1349270" y="145274"/>
            <a:ext cx="3363836" cy="912800"/>
          </a:xfrm>
          <a:prstGeom prst="rect">
            <a:avLst/>
          </a:prstGeom>
        </p:spPr>
      </p:pic>
      <p:pic>
        <p:nvPicPr>
          <p:cNvPr id="5" name="Picture 4"/>
          <p:cNvPicPr>
            <a:picLocks noChangeAspect="1"/>
          </p:cNvPicPr>
          <p:nvPr/>
        </p:nvPicPr>
        <p:blipFill>
          <a:blip r:embed="rId3"/>
          <a:stretch>
            <a:fillRect/>
          </a:stretch>
        </p:blipFill>
        <p:spPr>
          <a:xfrm>
            <a:off x="269772" y="5904527"/>
            <a:ext cx="1115644" cy="625437"/>
          </a:xfrm>
          <a:prstGeom prst="rect">
            <a:avLst/>
          </a:prstGeom>
        </p:spPr>
      </p:pic>
      <p:pic>
        <p:nvPicPr>
          <p:cNvPr id="2" name="Picture 1" descr="Picture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81468" y="905096"/>
            <a:ext cx="5781065" cy="5088014"/>
          </a:xfrm>
          <a:prstGeom prst="rect">
            <a:avLst/>
          </a:prstGeom>
        </p:spPr>
      </p:pic>
    </p:spTree>
    <p:extLst>
      <p:ext uri="{BB962C8B-B14F-4D97-AF65-F5344CB8AC3E}">
        <p14:creationId xmlns:p14="http://schemas.microsoft.com/office/powerpoint/2010/main" val="3364453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10" end="10"/>
                                            </p:txEl>
                                          </p:spTgt>
                                        </p:tgtEl>
                                        <p:attrNameLst>
                                          <p:attrName>style.visibility</p:attrName>
                                        </p:attrNameLst>
                                      </p:cBhvr>
                                      <p:to>
                                        <p:strVal val="visible"/>
                                      </p:to>
                                    </p:set>
                                    <p:anim calcmode="lin" valueType="num">
                                      <p:cBhvr additive="base">
                                        <p:cTn id="2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additive="base">
                                        <p:cTn id="27" dur="500" fill="hold"/>
                                        <p:tgtEl>
                                          <p:spTgt spid="5"/>
                                        </p:tgtEl>
                                        <p:attrNameLst>
                                          <p:attrName>ppt_x</p:attrName>
                                        </p:attrNameLst>
                                      </p:cBhvr>
                                      <p:tavLst>
                                        <p:tav tm="0">
                                          <p:val>
                                            <p:strVal val="#ppt_x"/>
                                          </p:val>
                                        </p:tav>
                                        <p:tav tm="100000">
                                          <p:val>
                                            <p:strVal val="#ppt_x"/>
                                          </p:val>
                                        </p:tav>
                                      </p:tavLst>
                                    </p:anim>
                                    <p:anim calcmode="lin" valueType="num">
                                      <p:cBhvr additive="base">
                                        <p:cTn id="2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48" y="356898"/>
            <a:ext cx="8564440" cy="6177050"/>
          </a:xfrm>
        </p:spPr>
        <p:txBody>
          <a:bodyPr/>
          <a:lstStyle/>
          <a:p>
            <a:pPr marL="0" indent="0">
              <a:buNone/>
            </a:pPr>
            <a:r>
              <a:rPr lang="en-US" b="1" dirty="0" smtClean="0">
                <a:solidFill>
                  <a:srgbClr val="0000FF"/>
                </a:solidFill>
              </a:rPr>
              <a:t>I hope that by now I can </a:t>
            </a:r>
            <a:r>
              <a:rPr lang="en-US" b="1" u="sng" dirty="0" smtClean="0">
                <a:solidFill>
                  <a:srgbClr val="0000FF"/>
                </a:solidFill>
              </a:rPr>
              <a:t>count on your under-standing </a:t>
            </a:r>
            <a:r>
              <a:rPr lang="en-US" b="1" dirty="0" smtClean="0">
                <a:solidFill>
                  <a:srgbClr val="0000FF"/>
                </a:solidFill>
              </a:rPr>
              <a:t>of  what        and           stand for and how they are used, so I will return to the textbook’s notation, which is indicated below:</a:t>
            </a:r>
          </a:p>
          <a:p>
            <a:pPr marL="0" indent="0">
              <a:buNone/>
            </a:pPr>
            <a:r>
              <a:rPr lang="en-US" b="1" dirty="0">
                <a:solidFill>
                  <a:srgbClr val="0000FF"/>
                </a:solidFill>
              </a:rPr>
              <a:t> </a:t>
            </a:r>
            <a:r>
              <a:rPr lang="en-US" b="1" dirty="0" smtClean="0">
                <a:solidFill>
                  <a:srgbClr val="0000FF"/>
                </a:solidFill>
              </a:rPr>
              <a:t>                                                    </a:t>
            </a:r>
            <a:r>
              <a:rPr lang="en-US" b="1" dirty="0" smtClean="0">
                <a:solidFill>
                  <a:srgbClr val="008000"/>
                </a:solidFill>
              </a:rPr>
              <a:t> (epsilon)</a:t>
            </a:r>
          </a:p>
          <a:p>
            <a:pPr marL="0" indent="0">
              <a:lnSpc>
                <a:spcPct val="110000"/>
              </a:lnSpc>
              <a:spcBef>
                <a:spcPts val="3168"/>
              </a:spcBef>
              <a:buNone/>
            </a:pPr>
            <a:r>
              <a:rPr lang="en-US" b="1" dirty="0" smtClean="0">
                <a:solidFill>
                  <a:srgbClr val="0000FF"/>
                </a:solidFill>
              </a:rPr>
              <a:t>                                                     </a:t>
            </a:r>
            <a:r>
              <a:rPr lang="en-US" b="1" dirty="0" smtClean="0">
                <a:solidFill>
                  <a:srgbClr val="008000"/>
                </a:solidFill>
              </a:rPr>
              <a:t> (delta)  </a:t>
            </a:r>
            <a:r>
              <a:rPr lang="en-US" b="1" dirty="0" smtClean="0">
                <a:solidFill>
                  <a:srgbClr val="0000FF"/>
                </a:solidFill>
              </a:rPr>
              <a:t>so the formal definition becomes  (</a:t>
            </a:r>
            <a:r>
              <a:rPr lang="en-US" b="1" dirty="0" smtClean="0">
                <a:solidFill>
                  <a:srgbClr val="660066"/>
                </a:solidFill>
              </a:rPr>
              <a:t>ready?</a:t>
            </a:r>
            <a:r>
              <a:rPr lang="en-US" b="1" dirty="0" smtClean="0">
                <a:solidFill>
                  <a:srgbClr val="0000FF"/>
                </a:solidFill>
              </a:rPr>
              <a:t>)</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367930" y="2391114"/>
            <a:ext cx="4704300" cy="1534012"/>
          </a:xfrm>
          <a:prstGeom prst="rect">
            <a:avLst/>
          </a:prstGeom>
        </p:spPr>
      </p:pic>
      <p:pic>
        <p:nvPicPr>
          <p:cNvPr id="5" name="Picture 4"/>
          <p:cNvPicPr>
            <a:picLocks noChangeAspect="1"/>
          </p:cNvPicPr>
          <p:nvPr/>
        </p:nvPicPr>
        <p:blipFill>
          <a:blip r:embed="rId3"/>
          <a:stretch>
            <a:fillRect/>
          </a:stretch>
        </p:blipFill>
        <p:spPr>
          <a:xfrm>
            <a:off x="425523" y="4655691"/>
            <a:ext cx="8292955" cy="1766437"/>
          </a:xfrm>
          <a:prstGeom prst="rect">
            <a:avLst/>
          </a:prstGeom>
        </p:spPr>
      </p:pic>
      <p:pic>
        <p:nvPicPr>
          <p:cNvPr id="6" name="Picture 5"/>
          <p:cNvPicPr>
            <a:picLocks noChangeAspect="1"/>
          </p:cNvPicPr>
          <p:nvPr/>
        </p:nvPicPr>
        <p:blipFill>
          <a:blip r:embed="rId4"/>
          <a:stretch>
            <a:fillRect/>
          </a:stretch>
        </p:blipFill>
        <p:spPr>
          <a:xfrm>
            <a:off x="3358662" y="881368"/>
            <a:ext cx="574726" cy="439496"/>
          </a:xfrm>
          <a:prstGeom prst="rect">
            <a:avLst/>
          </a:prstGeom>
        </p:spPr>
      </p:pic>
      <p:pic>
        <p:nvPicPr>
          <p:cNvPr id="7" name="Picture 6"/>
          <p:cNvPicPr>
            <a:picLocks noChangeAspect="1"/>
          </p:cNvPicPr>
          <p:nvPr/>
        </p:nvPicPr>
        <p:blipFill>
          <a:blip r:embed="rId5"/>
          <a:stretch>
            <a:fillRect/>
          </a:stretch>
        </p:blipFill>
        <p:spPr>
          <a:xfrm>
            <a:off x="4816293" y="879571"/>
            <a:ext cx="608533" cy="439496"/>
          </a:xfrm>
          <a:prstGeom prst="rect">
            <a:avLst/>
          </a:prstGeom>
        </p:spPr>
      </p:pic>
    </p:spTree>
    <p:extLst>
      <p:ext uri="{BB962C8B-B14F-4D97-AF65-F5344CB8AC3E}">
        <p14:creationId xmlns:p14="http://schemas.microsoft.com/office/powerpoint/2010/main" val="841489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additive="base">
                                        <p:cTn id="2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additive="base">
                                        <p:cTn id="35" dur="500" fill="hold"/>
                                        <p:tgtEl>
                                          <p:spTgt spid="5"/>
                                        </p:tgtEl>
                                        <p:attrNameLst>
                                          <p:attrName>ppt_x</p:attrName>
                                        </p:attrNameLst>
                                      </p:cBhvr>
                                      <p:tavLst>
                                        <p:tav tm="0">
                                          <p:val>
                                            <p:strVal val="#ppt_x"/>
                                          </p:val>
                                        </p:tav>
                                        <p:tav tm="100000">
                                          <p:val>
                                            <p:strVal val="#ppt_x"/>
                                          </p:val>
                                        </p:tav>
                                      </p:tavLst>
                                    </p:anim>
                                    <p:anim calcmode="lin" valueType="num">
                                      <p:cBhvr additive="base">
                                        <p:cTn id="3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005" y="330445"/>
            <a:ext cx="8617352" cy="6097690"/>
          </a:xfrm>
        </p:spPr>
        <p:txBody>
          <a:bodyPr>
            <a:normAutofit/>
          </a:bodyPr>
          <a:lstStyle/>
          <a:p>
            <a:pPr marL="0" indent="0">
              <a:buNone/>
            </a:pPr>
            <a:r>
              <a:rPr lang="en-US" b="1" dirty="0" smtClean="0">
                <a:solidFill>
                  <a:srgbClr val="0000FF"/>
                </a:solidFill>
              </a:rPr>
              <a:t>The definition can be easily modified for one-sided limits:</a:t>
            </a:r>
          </a:p>
          <a:p>
            <a:pPr marL="0" indent="0">
              <a:buNone/>
            </a:pPr>
            <a:r>
              <a:rPr lang="en-US" b="1" dirty="0">
                <a:solidFill>
                  <a:srgbClr val="0000FF"/>
                </a:solidFill>
              </a:rPr>
              <a:t>a</a:t>
            </a:r>
            <a:r>
              <a:rPr lang="en-US" b="1" dirty="0" smtClean="0">
                <a:solidFill>
                  <a:srgbClr val="0000FF"/>
                </a:solidFill>
              </a:rPr>
              <a:t>dd                    for                        and</a:t>
            </a:r>
          </a:p>
          <a:p>
            <a:pPr marL="0" indent="0">
              <a:spcBef>
                <a:spcPts val="4368"/>
              </a:spcBef>
              <a:buNone/>
            </a:pPr>
            <a:r>
              <a:rPr lang="en-US" b="1" dirty="0">
                <a:solidFill>
                  <a:srgbClr val="0000FF"/>
                </a:solidFill>
              </a:rPr>
              <a:t>a</a:t>
            </a:r>
            <a:r>
              <a:rPr lang="en-US" b="1" dirty="0" smtClean="0">
                <a:solidFill>
                  <a:srgbClr val="0000FF"/>
                </a:solidFill>
              </a:rPr>
              <a:t>dd                    for                  .</a:t>
            </a:r>
          </a:p>
          <a:p>
            <a:pPr marL="0" indent="0">
              <a:spcBef>
                <a:spcPts val="4368"/>
              </a:spcBef>
              <a:buNone/>
            </a:pPr>
            <a:r>
              <a:rPr lang="en-US" b="1" dirty="0" smtClean="0">
                <a:solidFill>
                  <a:srgbClr val="0000FF"/>
                </a:solidFill>
              </a:rPr>
              <a:t>You should be able to modify the definition to cover the cases of</a:t>
            </a:r>
          </a:p>
          <a:p>
            <a:pPr marL="0" indent="0">
              <a:spcBef>
                <a:spcPts val="1368"/>
              </a:spcBef>
              <a:buNone/>
            </a:pPr>
            <a:r>
              <a:rPr lang="en-US" b="1" dirty="0">
                <a:solidFill>
                  <a:srgbClr val="0000FF"/>
                </a:solidFill>
              </a:rPr>
              <a:t> </a:t>
            </a:r>
            <a:r>
              <a:rPr lang="en-US" b="1" dirty="0" smtClean="0">
                <a:solidFill>
                  <a:srgbClr val="0000FF"/>
                </a:solidFill>
              </a:rPr>
              <a:t>                                      and</a:t>
            </a:r>
          </a:p>
          <a:p>
            <a:pPr marL="0" indent="0">
              <a:spcBef>
                <a:spcPts val="3768"/>
              </a:spcBef>
              <a:buNone/>
            </a:pPr>
            <a:r>
              <a:rPr lang="en-US" b="1" dirty="0" smtClean="0">
                <a:solidFill>
                  <a:srgbClr val="0000FF"/>
                </a:solidFill>
              </a:rPr>
              <a:t>Now we do some examples.</a:t>
            </a:r>
            <a:endParaRPr lang="en-US" b="1" dirty="0">
              <a:solidFill>
                <a:srgbClr val="0000FF"/>
              </a:solidFill>
            </a:endParaRPr>
          </a:p>
        </p:txBody>
      </p:sp>
      <p:pic>
        <p:nvPicPr>
          <p:cNvPr id="6" name="Picture 5"/>
          <p:cNvPicPr>
            <a:picLocks noChangeAspect="1"/>
          </p:cNvPicPr>
          <p:nvPr/>
        </p:nvPicPr>
        <p:blipFill>
          <a:blip r:embed="rId2"/>
          <a:stretch>
            <a:fillRect/>
          </a:stretch>
        </p:blipFill>
        <p:spPr>
          <a:xfrm>
            <a:off x="1317825" y="1499248"/>
            <a:ext cx="1217066" cy="354978"/>
          </a:xfrm>
          <a:prstGeom prst="rect">
            <a:avLst/>
          </a:prstGeom>
        </p:spPr>
      </p:pic>
      <p:pic>
        <p:nvPicPr>
          <p:cNvPr id="7" name="Picture 6"/>
          <p:cNvPicPr>
            <a:picLocks noChangeAspect="1"/>
          </p:cNvPicPr>
          <p:nvPr/>
        </p:nvPicPr>
        <p:blipFill>
          <a:blip r:embed="rId3"/>
          <a:stretch>
            <a:fillRect/>
          </a:stretch>
        </p:blipFill>
        <p:spPr>
          <a:xfrm>
            <a:off x="3719216" y="1196080"/>
            <a:ext cx="1229360" cy="998855"/>
          </a:xfrm>
          <a:prstGeom prst="rect">
            <a:avLst/>
          </a:prstGeom>
        </p:spPr>
      </p:pic>
      <p:pic>
        <p:nvPicPr>
          <p:cNvPr id="8" name="Picture 7"/>
          <p:cNvPicPr>
            <a:picLocks noChangeAspect="1"/>
          </p:cNvPicPr>
          <p:nvPr/>
        </p:nvPicPr>
        <p:blipFill>
          <a:blip r:embed="rId4"/>
          <a:stretch>
            <a:fillRect/>
          </a:stretch>
        </p:blipFill>
        <p:spPr>
          <a:xfrm>
            <a:off x="1245860" y="2557377"/>
            <a:ext cx="1217066" cy="354978"/>
          </a:xfrm>
          <a:prstGeom prst="rect">
            <a:avLst/>
          </a:prstGeom>
        </p:spPr>
      </p:pic>
      <p:pic>
        <p:nvPicPr>
          <p:cNvPr id="9" name="Picture 8"/>
          <p:cNvPicPr>
            <a:picLocks noChangeAspect="1"/>
          </p:cNvPicPr>
          <p:nvPr/>
        </p:nvPicPr>
        <p:blipFill>
          <a:blip r:embed="rId5"/>
          <a:stretch>
            <a:fillRect/>
          </a:stretch>
        </p:blipFill>
        <p:spPr>
          <a:xfrm>
            <a:off x="3608536" y="2214070"/>
            <a:ext cx="1275461" cy="998855"/>
          </a:xfrm>
          <a:prstGeom prst="rect">
            <a:avLst/>
          </a:prstGeom>
        </p:spPr>
      </p:pic>
      <p:pic>
        <p:nvPicPr>
          <p:cNvPr id="10" name="Picture 9"/>
          <p:cNvPicPr>
            <a:picLocks noChangeAspect="1"/>
          </p:cNvPicPr>
          <p:nvPr/>
        </p:nvPicPr>
        <p:blipFill>
          <a:blip r:embed="rId6"/>
          <a:stretch>
            <a:fillRect/>
          </a:stretch>
        </p:blipFill>
        <p:spPr>
          <a:xfrm>
            <a:off x="215714" y="4595798"/>
            <a:ext cx="3431451" cy="946607"/>
          </a:xfrm>
          <a:prstGeom prst="rect">
            <a:avLst/>
          </a:prstGeom>
        </p:spPr>
      </p:pic>
      <p:pic>
        <p:nvPicPr>
          <p:cNvPr id="11" name="Picture 10"/>
          <p:cNvPicPr>
            <a:picLocks noChangeAspect="1"/>
          </p:cNvPicPr>
          <p:nvPr/>
        </p:nvPicPr>
        <p:blipFill>
          <a:blip r:embed="rId7"/>
          <a:stretch>
            <a:fillRect/>
          </a:stretch>
        </p:blipFill>
        <p:spPr>
          <a:xfrm>
            <a:off x="4863068" y="4636346"/>
            <a:ext cx="3119501" cy="860552"/>
          </a:xfrm>
          <a:prstGeom prst="rect">
            <a:avLst/>
          </a:prstGeom>
        </p:spPr>
      </p:pic>
    </p:spTree>
    <p:extLst>
      <p:ext uri="{BB962C8B-B14F-4D97-AF65-F5344CB8AC3E}">
        <p14:creationId xmlns:p14="http://schemas.microsoft.com/office/powerpoint/2010/main" val="7734882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0"/>
                                        </p:tgtEl>
                                        <p:attrNameLst>
                                          <p:attrName>style.visibility</p:attrName>
                                        </p:attrNameLst>
                                      </p:cBhvr>
                                      <p:to>
                                        <p:strVal val="visible"/>
                                      </p:to>
                                    </p:set>
                                    <p:anim calcmode="lin" valueType="num">
                                      <p:cBhvr additive="base">
                                        <p:cTn id="51" dur="500" fill="hold"/>
                                        <p:tgtEl>
                                          <p:spTgt spid="10"/>
                                        </p:tgtEl>
                                        <p:attrNameLst>
                                          <p:attrName>ppt_x</p:attrName>
                                        </p:attrNameLst>
                                      </p:cBhvr>
                                      <p:tavLst>
                                        <p:tav tm="0">
                                          <p:val>
                                            <p:strVal val="#ppt_x"/>
                                          </p:val>
                                        </p:tav>
                                        <p:tav tm="100000">
                                          <p:val>
                                            <p:strVal val="#ppt_x"/>
                                          </p:val>
                                        </p:tav>
                                      </p:tavLst>
                                    </p:anim>
                                    <p:anim calcmode="lin" valueType="num">
                                      <p:cBhvr additive="base">
                                        <p:cTn id="5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11"/>
                                        </p:tgtEl>
                                        <p:attrNameLst>
                                          <p:attrName>style.visibility</p:attrName>
                                        </p:attrNameLst>
                                      </p:cBhvr>
                                      <p:to>
                                        <p:strVal val="visible"/>
                                      </p:to>
                                    </p:set>
                                    <p:anim calcmode="lin" valueType="num">
                                      <p:cBhvr additive="base">
                                        <p:cTn id="57" dur="500" fill="hold"/>
                                        <p:tgtEl>
                                          <p:spTgt spid="11"/>
                                        </p:tgtEl>
                                        <p:attrNameLst>
                                          <p:attrName>ppt_x</p:attrName>
                                        </p:attrNameLst>
                                      </p:cBhvr>
                                      <p:tavLst>
                                        <p:tav tm="0">
                                          <p:val>
                                            <p:strVal val="#ppt_x"/>
                                          </p:val>
                                        </p:tav>
                                        <p:tav tm="100000">
                                          <p:val>
                                            <p:strVal val="#ppt_x"/>
                                          </p:val>
                                        </p:tav>
                                      </p:tavLst>
                                    </p:anim>
                                    <p:anim calcmode="lin" valueType="num">
                                      <p:cBhvr additive="base">
                                        <p:cTn id="5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additive="base">
                                        <p:cTn id="6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8206" y="274850"/>
            <a:ext cx="8652295" cy="6351904"/>
          </a:xfrm>
        </p:spPr>
        <p:txBody>
          <a:bodyPr/>
          <a:lstStyle/>
          <a:p>
            <a:pPr marL="0" indent="0">
              <a:buNone/>
            </a:pPr>
            <a:r>
              <a:rPr lang="en-US" b="1" dirty="0" smtClean="0">
                <a:solidFill>
                  <a:srgbClr val="0000FF"/>
                </a:solidFill>
              </a:rPr>
              <a:t>We will prove the two </a:t>
            </a:r>
            <a:r>
              <a:rPr lang="en-US" b="1" dirty="0" smtClean="0">
                <a:solidFill>
                  <a:srgbClr val="FF0000"/>
                </a:solidFill>
              </a:rPr>
              <a:t>initial ingredients:</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buNone/>
            </a:pPr>
            <a:r>
              <a:rPr lang="en-US" b="1" dirty="0">
                <a:solidFill>
                  <a:srgbClr val="0000FF"/>
                </a:solidFill>
              </a:rPr>
              <a:t>a</a:t>
            </a:r>
            <a:r>
              <a:rPr lang="en-US" b="1" dirty="0" smtClean="0">
                <a:solidFill>
                  <a:srgbClr val="0000FF"/>
                </a:solidFill>
              </a:rPr>
              <a:t>nd the </a:t>
            </a:r>
            <a:r>
              <a:rPr lang="en-US" b="1" dirty="0" smtClean="0">
                <a:solidFill>
                  <a:srgbClr val="FF0000"/>
                </a:solidFill>
              </a:rPr>
              <a:t>first tool</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r>
              <a:rPr lang="en-US" b="1" dirty="0" smtClean="0">
                <a:solidFill>
                  <a:srgbClr val="0000FF"/>
                </a:solidFill>
              </a:rPr>
              <a:t>Here we go.</a:t>
            </a:r>
          </a:p>
          <a:p>
            <a:pPr marL="0" indent="0">
              <a:buNone/>
            </a:pPr>
            <a:r>
              <a:rPr lang="en-US" b="1" dirty="0" smtClean="0">
                <a:solidFill>
                  <a:srgbClr val="0000FF"/>
                </a:solidFill>
              </a:rPr>
              <a:t>Let              be any positive real number. For each of the three cases we choose a particular               and prove that our choice works</a:t>
            </a:r>
            <a:endParaRPr lang="en-US" b="1" dirty="0">
              <a:solidFill>
                <a:srgbClr val="0000FF"/>
              </a:solidFill>
            </a:endParaRPr>
          </a:p>
        </p:txBody>
      </p:sp>
      <p:pic>
        <p:nvPicPr>
          <p:cNvPr id="5" name="Picture 4"/>
          <p:cNvPicPr>
            <a:picLocks noChangeAspect="1"/>
          </p:cNvPicPr>
          <p:nvPr/>
        </p:nvPicPr>
        <p:blipFill>
          <a:blip r:embed="rId2"/>
          <a:stretch>
            <a:fillRect/>
          </a:stretch>
        </p:blipFill>
        <p:spPr>
          <a:xfrm>
            <a:off x="202848" y="3272255"/>
            <a:ext cx="8836025" cy="904635"/>
          </a:xfrm>
          <a:prstGeom prst="rect">
            <a:avLst/>
          </a:prstGeom>
        </p:spPr>
      </p:pic>
      <p:pic>
        <p:nvPicPr>
          <p:cNvPr id="6" name="Picture 5"/>
          <p:cNvPicPr>
            <a:picLocks noChangeAspect="1"/>
          </p:cNvPicPr>
          <p:nvPr/>
        </p:nvPicPr>
        <p:blipFill>
          <a:blip r:embed="rId3"/>
          <a:stretch>
            <a:fillRect/>
          </a:stretch>
        </p:blipFill>
        <p:spPr>
          <a:xfrm>
            <a:off x="753866" y="1160949"/>
            <a:ext cx="7623569" cy="946607"/>
          </a:xfrm>
          <a:prstGeom prst="rect">
            <a:avLst/>
          </a:prstGeom>
        </p:spPr>
      </p:pic>
      <p:pic>
        <p:nvPicPr>
          <p:cNvPr id="7" name="Picture 6"/>
          <p:cNvPicPr>
            <a:picLocks noChangeAspect="1"/>
          </p:cNvPicPr>
          <p:nvPr/>
        </p:nvPicPr>
        <p:blipFill>
          <a:blip r:embed="rId4"/>
          <a:stretch>
            <a:fillRect/>
          </a:stretch>
        </p:blipFill>
        <p:spPr>
          <a:xfrm>
            <a:off x="957386" y="5060869"/>
            <a:ext cx="977900" cy="368300"/>
          </a:xfrm>
          <a:prstGeom prst="rect">
            <a:avLst/>
          </a:prstGeom>
        </p:spPr>
      </p:pic>
      <p:pic>
        <p:nvPicPr>
          <p:cNvPr id="9" name="Picture 8"/>
          <p:cNvPicPr>
            <a:picLocks noChangeAspect="1"/>
          </p:cNvPicPr>
          <p:nvPr/>
        </p:nvPicPr>
        <p:blipFill>
          <a:blip r:embed="rId5"/>
          <a:stretch>
            <a:fillRect/>
          </a:stretch>
        </p:blipFill>
        <p:spPr>
          <a:xfrm>
            <a:off x="7453405" y="5545287"/>
            <a:ext cx="1089660" cy="405130"/>
          </a:xfrm>
          <a:prstGeom prst="rect">
            <a:avLst/>
          </a:prstGeom>
        </p:spPr>
      </p:pic>
    </p:spTree>
    <p:extLst>
      <p:ext uri="{BB962C8B-B14F-4D97-AF65-F5344CB8AC3E}">
        <p14:creationId xmlns:p14="http://schemas.microsoft.com/office/powerpoint/2010/main" val="9858818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additive="base">
                                        <p:cTn id="45" dur="500" fill="hold"/>
                                        <p:tgtEl>
                                          <p:spTgt spid="9"/>
                                        </p:tgtEl>
                                        <p:attrNameLst>
                                          <p:attrName>ppt_x</p:attrName>
                                        </p:attrNameLst>
                                      </p:cBhvr>
                                      <p:tavLst>
                                        <p:tav tm="0">
                                          <p:val>
                                            <p:strVal val="#ppt_x"/>
                                          </p:val>
                                        </p:tav>
                                        <p:tav tm="100000">
                                          <p:val>
                                            <p:strVal val="#ppt_x"/>
                                          </p:val>
                                        </p:tav>
                                      </p:tavLst>
                                    </p:anim>
                                    <p:anim calcmode="lin" valueType="num">
                                      <p:cBhvr additive="base">
                                        <p:cTn id="4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63968" y="274849"/>
            <a:ext cx="8597086" cy="6241459"/>
          </a:xfrm>
        </p:spPr>
        <p:txBody>
          <a:bodyPr/>
          <a:lstStyle/>
          <a:p>
            <a:pPr marL="0" indent="0">
              <a:lnSpc>
                <a:spcPct val="120000"/>
              </a:lnSpc>
              <a:buNone/>
            </a:pPr>
            <a:r>
              <a:rPr lang="en-US" b="1" dirty="0" smtClean="0">
                <a:solidFill>
                  <a:srgbClr val="FF0000"/>
                </a:solidFill>
              </a:rPr>
              <a:t>A.	</a:t>
            </a:r>
            <a:r>
              <a:rPr lang="en-US" b="1" dirty="0" smtClean="0">
                <a:solidFill>
                  <a:srgbClr val="0000FF"/>
                </a:solidFill>
              </a:rPr>
              <a:t>Choose                               (or any other positive real number you like). Clearly</a:t>
            </a:r>
          </a:p>
          <a:p>
            <a:pPr marL="0" indent="0">
              <a:lnSpc>
                <a:spcPct val="120000"/>
              </a:lnSpc>
              <a:buNone/>
            </a:pPr>
            <a:endParaRPr lang="en-US" b="1" dirty="0">
              <a:solidFill>
                <a:srgbClr val="0000FF"/>
              </a:solidFill>
            </a:endParaRPr>
          </a:p>
          <a:p>
            <a:pPr marL="0" indent="0">
              <a:lnSpc>
                <a:spcPct val="120000"/>
              </a:lnSpc>
              <a:spcBef>
                <a:spcPts val="2568"/>
              </a:spcBef>
              <a:buNone/>
            </a:pPr>
            <a:r>
              <a:rPr lang="en-US" b="1" dirty="0" smtClean="0">
                <a:solidFill>
                  <a:srgbClr val="FF0000"/>
                </a:solidFill>
              </a:rPr>
              <a:t>B.</a:t>
            </a:r>
            <a:r>
              <a:rPr lang="en-US" b="1" dirty="0" smtClean="0">
                <a:solidFill>
                  <a:srgbClr val="0000FF"/>
                </a:solidFill>
              </a:rPr>
              <a:t>	Choose                . Clearly</a:t>
            </a:r>
          </a:p>
          <a:p>
            <a:pPr marL="0" indent="0">
              <a:lnSpc>
                <a:spcPct val="120000"/>
              </a:lnSpc>
              <a:spcBef>
                <a:spcPts val="2568"/>
              </a:spcBef>
              <a:buNone/>
            </a:pPr>
            <a:endParaRPr lang="en-US" b="1" dirty="0" smtClean="0">
              <a:solidFill>
                <a:srgbClr val="0000FF"/>
              </a:solidFill>
            </a:endParaRPr>
          </a:p>
          <a:p>
            <a:pPr marL="0" indent="0">
              <a:lnSpc>
                <a:spcPct val="120000"/>
              </a:lnSpc>
              <a:spcBef>
                <a:spcPts val="2568"/>
              </a:spcBef>
              <a:buNone/>
            </a:pPr>
            <a:r>
              <a:rPr lang="en-US" b="1" dirty="0" smtClean="0">
                <a:solidFill>
                  <a:srgbClr val="FF0000"/>
                </a:solidFill>
              </a:rPr>
              <a:t>First tool</a:t>
            </a:r>
            <a:r>
              <a:rPr lang="en-US" b="1" dirty="0" smtClean="0">
                <a:solidFill>
                  <a:srgbClr val="0000FF"/>
                </a:solidFill>
              </a:rPr>
              <a:t>.  Let                              and</a:t>
            </a:r>
          </a:p>
          <a:p>
            <a:pPr marL="0" indent="0">
              <a:lnSpc>
                <a:spcPct val="120000"/>
              </a:lnSpc>
              <a:spcBef>
                <a:spcPts val="2568"/>
              </a:spcBef>
              <a:buNone/>
            </a:pPr>
            <a:r>
              <a:rPr lang="en-US" b="1" dirty="0" smtClean="0">
                <a:solidFill>
                  <a:srgbClr val="0000FF"/>
                </a:solidFill>
              </a:rPr>
              <a:t>For some                   and                   we have </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2307978" y="474335"/>
            <a:ext cx="2374900" cy="474980"/>
          </a:xfrm>
          <a:prstGeom prst="rect">
            <a:avLst/>
          </a:prstGeom>
        </p:spPr>
      </p:pic>
      <p:pic>
        <p:nvPicPr>
          <p:cNvPr id="5" name="Picture 4"/>
          <p:cNvPicPr>
            <a:picLocks noChangeAspect="1"/>
          </p:cNvPicPr>
          <p:nvPr/>
        </p:nvPicPr>
        <p:blipFill>
          <a:blip r:embed="rId3"/>
          <a:stretch>
            <a:fillRect/>
          </a:stretch>
        </p:blipFill>
        <p:spPr>
          <a:xfrm>
            <a:off x="1023557" y="1605908"/>
            <a:ext cx="7084187" cy="829818"/>
          </a:xfrm>
          <a:prstGeom prst="rect">
            <a:avLst/>
          </a:prstGeom>
        </p:spPr>
      </p:pic>
      <p:pic>
        <p:nvPicPr>
          <p:cNvPr id="6" name="Picture 5"/>
          <p:cNvPicPr>
            <a:picLocks noChangeAspect="1"/>
          </p:cNvPicPr>
          <p:nvPr/>
        </p:nvPicPr>
        <p:blipFill>
          <a:blip r:embed="rId4"/>
          <a:stretch>
            <a:fillRect/>
          </a:stretch>
        </p:blipFill>
        <p:spPr>
          <a:xfrm>
            <a:off x="2142861" y="2562721"/>
            <a:ext cx="1152525" cy="445643"/>
          </a:xfrm>
          <a:prstGeom prst="rect">
            <a:avLst/>
          </a:prstGeom>
        </p:spPr>
      </p:pic>
      <p:pic>
        <p:nvPicPr>
          <p:cNvPr id="7" name="Picture 6"/>
          <p:cNvPicPr>
            <a:picLocks noChangeAspect="1"/>
          </p:cNvPicPr>
          <p:nvPr/>
        </p:nvPicPr>
        <p:blipFill>
          <a:blip r:embed="rId5"/>
          <a:stretch>
            <a:fillRect/>
          </a:stretch>
        </p:blipFill>
        <p:spPr>
          <a:xfrm>
            <a:off x="1430014" y="3193488"/>
            <a:ext cx="6271273" cy="912800"/>
          </a:xfrm>
          <a:prstGeom prst="rect">
            <a:avLst/>
          </a:prstGeom>
        </p:spPr>
      </p:pic>
      <p:pic>
        <p:nvPicPr>
          <p:cNvPr id="8" name="Picture 7"/>
          <p:cNvPicPr>
            <a:picLocks noChangeAspect="1"/>
          </p:cNvPicPr>
          <p:nvPr/>
        </p:nvPicPr>
        <p:blipFill>
          <a:blip r:embed="rId6"/>
          <a:stretch>
            <a:fillRect/>
          </a:stretch>
        </p:blipFill>
        <p:spPr>
          <a:xfrm>
            <a:off x="2803846" y="4363188"/>
            <a:ext cx="2542540" cy="782320"/>
          </a:xfrm>
          <a:prstGeom prst="rect">
            <a:avLst/>
          </a:prstGeom>
        </p:spPr>
      </p:pic>
      <p:pic>
        <p:nvPicPr>
          <p:cNvPr id="9" name="Picture 8"/>
          <p:cNvPicPr>
            <a:picLocks noChangeAspect="1"/>
          </p:cNvPicPr>
          <p:nvPr/>
        </p:nvPicPr>
        <p:blipFill>
          <a:blip r:embed="rId7"/>
          <a:stretch>
            <a:fillRect/>
          </a:stretch>
        </p:blipFill>
        <p:spPr>
          <a:xfrm>
            <a:off x="6078062" y="4343734"/>
            <a:ext cx="2950464" cy="860552"/>
          </a:xfrm>
          <a:prstGeom prst="rect">
            <a:avLst/>
          </a:prstGeom>
        </p:spPr>
      </p:pic>
      <p:pic>
        <p:nvPicPr>
          <p:cNvPr id="10" name="Picture 9"/>
          <p:cNvPicPr>
            <a:picLocks noChangeAspect="1"/>
          </p:cNvPicPr>
          <p:nvPr/>
        </p:nvPicPr>
        <p:blipFill>
          <a:blip r:embed="rId8"/>
          <a:stretch>
            <a:fillRect/>
          </a:stretch>
        </p:blipFill>
        <p:spPr>
          <a:xfrm>
            <a:off x="2115256" y="5287119"/>
            <a:ext cx="1383030" cy="737616"/>
          </a:xfrm>
          <a:prstGeom prst="rect">
            <a:avLst/>
          </a:prstGeom>
        </p:spPr>
      </p:pic>
      <p:pic>
        <p:nvPicPr>
          <p:cNvPr id="11" name="Picture 10"/>
          <p:cNvPicPr>
            <a:picLocks noChangeAspect="1"/>
          </p:cNvPicPr>
          <p:nvPr/>
        </p:nvPicPr>
        <p:blipFill>
          <a:blip r:embed="rId9"/>
          <a:stretch>
            <a:fillRect/>
          </a:stretch>
        </p:blipFill>
        <p:spPr>
          <a:xfrm>
            <a:off x="4471907" y="5287119"/>
            <a:ext cx="1398397" cy="737616"/>
          </a:xfrm>
          <a:prstGeom prst="rect">
            <a:avLst/>
          </a:prstGeom>
        </p:spPr>
      </p:pic>
    </p:spTree>
    <p:extLst>
      <p:ext uri="{BB962C8B-B14F-4D97-AF65-F5344CB8AC3E}">
        <p14:creationId xmlns:p14="http://schemas.microsoft.com/office/powerpoint/2010/main" val="150392340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500" fill="hold"/>
                                        <p:tgtEl>
                                          <p:spTgt spid="6"/>
                                        </p:tgtEl>
                                        <p:attrNameLst>
                                          <p:attrName>ppt_x</p:attrName>
                                        </p:attrNameLst>
                                      </p:cBhvr>
                                      <p:tavLst>
                                        <p:tav tm="0">
                                          <p:val>
                                            <p:strVal val="#ppt_x"/>
                                          </p:val>
                                        </p:tav>
                                        <p:tav tm="100000">
                                          <p:val>
                                            <p:strVal val="#ppt_x"/>
                                          </p:val>
                                        </p:tav>
                                      </p:tavLst>
                                    </p:anim>
                                    <p:anim calcmode="lin" valueType="num">
                                      <p:cBhvr additive="base">
                                        <p:cTn id="2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additive="base">
                                        <p:cTn id="3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additive="base">
                                        <p:cTn id="57" dur="500" fill="hold"/>
                                        <p:tgtEl>
                                          <p:spTgt spid="10"/>
                                        </p:tgtEl>
                                        <p:attrNameLst>
                                          <p:attrName>ppt_x</p:attrName>
                                        </p:attrNameLst>
                                      </p:cBhvr>
                                      <p:tavLst>
                                        <p:tav tm="0">
                                          <p:val>
                                            <p:strVal val="#ppt_x"/>
                                          </p:val>
                                        </p:tav>
                                        <p:tav tm="100000">
                                          <p:val>
                                            <p:strVal val="#ppt_x"/>
                                          </p:val>
                                        </p:tav>
                                      </p:tavLst>
                                    </p:anim>
                                    <p:anim calcmode="lin" valueType="num">
                                      <p:cBhvr additive="base">
                                        <p:cTn id="58" dur="500" fill="hold"/>
                                        <p:tgtEl>
                                          <p:spTgt spid="10"/>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36364" y="274849"/>
            <a:ext cx="8624690" cy="6351905"/>
          </a:xfrm>
        </p:spPr>
        <p:txBody>
          <a:bodyPr/>
          <a:lstStyle/>
          <a:p>
            <a:pPr marL="0" indent="0">
              <a:buNone/>
            </a:pPr>
            <a:endParaRPr lang="en-US" dirty="0" smtClean="0"/>
          </a:p>
          <a:p>
            <a:pPr marL="0" indent="0">
              <a:spcBef>
                <a:spcPts val="1368"/>
              </a:spcBef>
              <a:buNone/>
            </a:pPr>
            <a:r>
              <a:rPr lang="en-US" b="1" dirty="0" smtClean="0">
                <a:solidFill>
                  <a:srgbClr val="0000FF"/>
                </a:solidFill>
              </a:rPr>
              <a:t>And</a:t>
            </a:r>
          </a:p>
          <a:p>
            <a:pPr marL="0" indent="0">
              <a:spcBef>
                <a:spcPts val="1368"/>
              </a:spcBef>
              <a:buNone/>
            </a:pPr>
            <a:endParaRPr lang="en-US" b="1" dirty="0">
              <a:solidFill>
                <a:srgbClr val="0000FF"/>
              </a:solidFill>
            </a:endParaRPr>
          </a:p>
          <a:p>
            <a:pPr marL="0" indent="0">
              <a:spcBef>
                <a:spcPts val="1368"/>
              </a:spcBef>
              <a:buNone/>
            </a:pPr>
            <a:r>
              <a:rPr lang="en-US" b="1" dirty="0" smtClean="0">
                <a:solidFill>
                  <a:srgbClr val="008000"/>
                </a:solidFill>
              </a:rPr>
              <a:t>(Why?)  </a:t>
            </a:r>
            <a:r>
              <a:rPr lang="en-US" b="1" dirty="0" smtClean="0">
                <a:solidFill>
                  <a:srgbClr val="0000FF"/>
                </a:solidFill>
              </a:rPr>
              <a:t>Choose</a:t>
            </a:r>
          </a:p>
          <a:p>
            <a:pPr marL="0" indent="0">
              <a:spcBef>
                <a:spcPts val="1368"/>
              </a:spcBef>
              <a:buNone/>
            </a:pPr>
            <a:endParaRPr lang="en-US" b="1" dirty="0">
              <a:solidFill>
                <a:srgbClr val="0000FF"/>
              </a:solidFill>
            </a:endParaRPr>
          </a:p>
          <a:p>
            <a:pPr marL="0" indent="0">
              <a:spcBef>
                <a:spcPts val="2568"/>
              </a:spcBef>
              <a:buNone/>
            </a:pPr>
            <a:r>
              <a:rPr lang="en-US" b="1" dirty="0" smtClean="0">
                <a:solidFill>
                  <a:srgbClr val="0000FF"/>
                </a:solidFill>
              </a:rPr>
              <a:t>Then                                     implies that </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659954" y="-108023"/>
            <a:ext cx="7437628" cy="1386103"/>
          </a:xfrm>
          <a:prstGeom prst="rect">
            <a:avLst/>
          </a:prstGeom>
        </p:spPr>
      </p:pic>
      <p:pic>
        <p:nvPicPr>
          <p:cNvPr id="5" name="Picture 4"/>
          <p:cNvPicPr>
            <a:picLocks noChangeAspect="1"/>
          </p:cNvPicPr>
          <p:nvPr/>
        </p:nvPicPr>
        <p:blipFill>
          <a:blip r:embed="rId3"/>
          <a:stretch>
            <a:fillRect/>
          </a:stretch>
        </p:blipFill>
        <p:spPr>
          <a:xfrm>
            <a:off x="643446" y="1162122"/>
            <a:ext cx="7623569" cy="1386103"/>
          </a:xfrm>
          <a:prstGeom prst="rect">
            <a:avLst/>
          </a:prstGeom>
        </p:spPr>
      </p:pic>
      <p:pic>
        <p:nvPicPr>
          <p:cNvPr id="6" name="Picture 5"/>
          <p:cNvPicPr>
            <a:picLocks noChangeAspect="1"/>
          </p:cNvPicPr>
          <p:nvPr/>
        </p:nvPicPr>
        <p:blipFill>
          <a:blip r:embed="rId4"/>
          <a:stretch>
            <a:fillRect/>
          </a:stretch>
        </p:blipFill>
        <p:spPr>
          <a:xfrm>
            <a:off x="661224" y="2802423"/>
            <a:ext cx="3668103" cy="811378"/>
          </a:xfrm>
          <a:prstGeom prst="rect">
            <a:avLst/>
          </a:prstGeom>
        </p:spPr>
      </p:pic>
      <p:pic>
        <p:nvPicPr>
          <p:cNvPr id="7" name="Picture 6"/>
          <p:cNvPicPr>
            <a:picLocks noChangeAspect="1"/>
          </p:cNvPicPr>
          <p:nvPr/>
        </p:nvPicPr>
        <p:blipFill>
          <a:blip r:embed="rId5"/>
          <a:stretch>
            <a:fillRect/>
          </a:stretch>
        </p:blipFill>
        <p:spPr>
          <a:xfrm>
            <a:off x="1408283" y="3648937"/>
            <a:ext cx="2950464" cy="829818"/>
          </a:xfrm>
          <a:prstGeom prst="rect">
            <a:avLst/>
          </a:prstGeom>
        </p:spPr>
      </p:pic>
      <p:pic>
        <p:nvPicPr>
          <p:cNvPr id="10" name="Picture 9"/>
          <p:cNvPicPr>
            <a:picLocks noChangeAspect="1"/>
          </p:cNvPicPr>
          <p:nvPr/>
        </p:nvPicPr>
        <p:blipFill>
          <a:blip r:embed="rId6"/>
          <a:stretch>
            <a:fillRect/>
          </a:stretch>
        </p:blipFill>
        <p:spPr>
          <a:xfrm>
            <a:off x="627584" y="4495942"/>
            <a:ext cx="7237857" cy="2182114"/>
          </a:xfrm>
          <a:prstGeom prst="rect">
            <a:avLst/>
          </a:prstGeom>
        </p:spPr>
      </p:pic>
    </p:spTree>
    <p:extLst>
      <p:ext uri="{BB962C8B-B14F-4D97-AF65-F5344CB8AC3E}">
        <p14:creationId xmlns:p14="http://schemas.microsoft.com/office/powerpoint/2010/main" val="336966734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additive="base">
                                        <p:cTn id="47" dur="500" fill="hold"/>
                                        <p:tgtEl>
                                          <p:spTgt spid="10"/>
                                        </p:tgtEl>
                                        <p:attrNameLst>
                                          <p:attrName>ppt_x</p:attrName>
                                        </p:attrNameLst>
                                      </p:cBhvr>
                                      <p:tavLst>
                                        <p:tav tm="0">
                                          <p:val>
                                            <p:strVal val="#ppt_x"/>
                                          </p:val>
                                        </p:tav>
                                        <p:tav tm="100000">
                                          <p:val>
                                            <p:strVal val="#ppt_x"/>
                                          </p:val>
                                        </p:tav>
                                      </p:tavLst>
                                    </p:anim>
                                    <p:anim calcmode="lin" valueType="num">
                                      <p:cBhvr additive="base">
                                        <p:cTn id="4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005" y="436258"/>
            <a:ext cx="8511526" cy="5965424"/>
          </a:xfrm>
        </p:spPr>
        <p:txBody>
          <a:bodyPr>
            <a:normAutofit fontScale="92500" lnSpcReduction="10000"/>
          </a:bodyPr>
          <a:lstStyle/>
          <a:p>
            <a:pPr marL="0" indent="0">
              <a:buNone/>
            </a:pPr>
            <a:r>
              <a:rPr lang="en-US" b="1" dirty="0">
                <a:solidFill>
                  <a:srgbClr val="0000FF"/>
                </a:solidFill>
              </a:rPr>
              <a:t>Now we do exercises. (</a:t>
            </a:r>
            <a:r>
              <a:rPr lang="en-US" b="1" dirty="0">
                <a:solidFill>
                  <a:srgbClr val="008000"/>
                </a:solidFill>
              </a:rPr>
              <a:t>You read the text</a:t>
            </a:r>
            <a:r>
              <a:rPr lang="en-US" b="1" dirty="0">
                <a:solidFill>
                  <a:srgbClr val="0000FF"/>
                </a:solidFill>
              </a:rPr>
              <a:t>) </a:t>
            </a:r>
            <a:endParaRPr lang="en-US" dirty="0" smtClean="0"/>
          </a:p>
          <a:p>
            <a:pPr marL="0" indent="0">
              <a:buNone/>
            </a:pPr>
            <a:r>
              <a:rPr lang="en-US" b="1" dirty="0" smtClean="0">
                <a:solidFill>
                  <a:srgbClr val="0000FF"/>
                </a:solidFill>
              </a:rPr>
              <a:t>From pp. 80, 81</a:t>
            </a:r>
            <a:endParaRPr lang="en-US" b="1" dirty="0" smtClean="0">
              <a:solidFill>
                <a:srgbClr val="008000"/>
              </a:solidFill>
            </a:endParaRPr>
          </a:p>
          <a:p>
            <a:pPr marL="0" indent="0">
              <a:lnSpc>
                <a:spcPct val="130000"/>
              </a:lnSpc>
              <a:spcBef>
                <a:spcPts val="1968"/>
              </a:spcBef>
              <a:buNone/>
            </a:pPr>
            <a:r>
              <a:rPr lang="en-US" b="1" dirty="0" smtClean="0">
                <a:solidFill>
                  <a:srgbClr val="FF0000"/>
                </a:solidFill>
              </a:rPr>
              <a:t>11</a:t>
            </a:r>
          </a:p>
          <a:p>
            <a:pPr marL="0" indent="0">
              <a:lnSpc>
                <a:spcPct val="130000"/>
              </a:lnSpc>
              <a:spcBef>
                <a:spcPts val="1968"/>
              </a:spcBef>
              <a:buNone/>
            </a:pPr>
            <a:r>
              <a:rPr lang="en-US" b="1" dirty="0" smtClean="0">
                <a:solidFill>
                  <a:srgbClr val="FF0000"/>
                </a:solidFill>
              </a:rPr>
              <a:t>13</a:t>
            </a:r>
          </a:p>
          <a:p>
            <a:pPr marL="0" indent="0">
              <a:lnSpc>
                <a:spcPct val="130000"/>
              </a:lnSpc>
              <a:spcBef>
                <a:spcPts val="1968"/>
              </a:spcBef>
              <a:buNone/>
            </a:pPr>
            <a:r>
              <a:rPr lang="en-US" b="1" dirty="0" smtClean="0">
                <a:solidFill>
                  <a:srgbClr val="FF0000"/>
                </a:solidFill>
              </a:rPr>
              <a:t>21</a:t>
            </a:r>
          </a:p>
          <a:p>
            <a:pPr marL="0" indent="0">
              <a:lnSpc>
                <a:spcPct val="130000"/>
              </a:lnSpc>
              <a:spcBef>
                <a:spcPts val="1968"/>
              </a:spcBef>
              <a:buNone/>
            </a:pPr>
            <a:r>
              <a:rPr lang="en-US" b="1" dirty="0" smtClean="0">
                <a:solidFill>
                  <a:srgbClr val="FF0000"/>
                </a:solidFill>
              </a:rPr>
              <a:t>34</a:t>
            </a:r>
          </a:p>
          <a:p>
            <a:pPr marL="0" indent="0">
              <a:lnSpc>
                <a:spcPct val="130000"/>
              </a:lnSpc>
              <a:spcBef>
                <a:spcPts val="1968"/>
              </a:spcBef>
              <a:buNone/>
            </a:pPr>
            <a:r>
              <a:rPr lang="en-US" b="1" dirty="0" smtClean="0">
                <a:solidFill>
                  <a:srgbClr val="FF0000"/>
                </a:solidFill>
              </a:rPr>
              <a:t>38</a:t>
            </a:r>
          </a:p>
          <a:p>
            <a:pPr marL="0" indent="0">
              <a:lnSpc>
                <a:spcPct val="130000"/>
              </a:lnSpc>
              <a:spcBef>
                <a:spcPts val="1968"/>
              </a:spcBef>
              <a:buNone/>
            </a:pPr>
            <a:r>
              <a:rPr lang="en-US" b="1" dirty="0" smtClean="0">
                <a:solidFill>
                  <a:srgbClr val="FF0000"/>
                </a:solidFill>
              </a:rPr>
              <a:t>41</a:t>
            </a:r>
            <a:endParaRPr lang="en-US" b="1" dirty="0">
              <a:solidFill>
                <a:srgbClr val="FF0000"/>
              </a:solidFill>
            </a:endParaRPr>
          </a:p>
        </p:txBody>
      </p:sp>
    </p:spTree>
    <p:extLst>
      <p:ext uri="{BB962C8B-B14F-4D97-AF65-F5344CB8AC3E}">
        <p14:creationId xmlns:p14="http://schemas.microsoft.com/office/powerpoint/2010/main" val="209010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47" y="330445"/>
            <a:ext cx="8670265" cy="6282863"/>
          </a:xfrm>
        </p:spPr>
        <p:txBody>
          <a:bodyPr/>
          <a:lstStyle/>
          <a:p>
            <a:pPr marL="0" indent="0">
              <a:buNone/>
            </a:pPr>
            <a:r>
              <a:rPr lang="en-US" b="1" dirty="0" smtClean="0">
                <a:solidFill>
                  <a:srgbClr val="0000FF"/>
                </a:solidFill>
              </a:rPr>
              <a:t>Let’s begin by noticing that            gets close to</a:t>
            </a:r>
          </a:p>
          <a:p>
            <a:pPr marL="0" indent="0">
              <a:buNone/>
            </a:pPr>
            <a:r>
              <a:rPr lang="en-US" b="1" dirty="0" smtClean="0">
                <a:solidFill>
                  <a:srgbClr val="0000FF"/>
                </a:solidFill>
              </a:rPr>
              <a:t>  </a:t>
            </a:r>
            <a:r>
              <a:rPr lang="en-US" b="1" u="sng" dirty="0" smtClean="0">
                <a:solidFill>
                  <a:srgbClr val="FF0000"/>
                </a:solidFill>
              </a:rPr>
              <a:t>vertically</a:t>
            </a:r>
          </a:p>
          <a:p>
            <a:pPr marL="0" indent="0">
              <a:buNone/>
            </a:pPr>
            <a:r>
              <a:rPr lang="en-US" b="1" dirty="0" smtClean="0">
                <a:solidFill>
                  <a:srgbClr val="0000FF"/>
                </a:solidFill>
              </a:rPr>
              <a:t>while   </a:t>
            </a:r>
            <a:r>
              <a:rPr lang="en-US" b="1" dirty="0">
                <a:solidFill>
                  <a:srgbClr val="0000FF"/>
                </a:solidFill>
              </a:rPr>
              <a:t> </a:t>
            </a:r>
            <a:r>
              <a:rPr lang="en-US" b="1" dirty="0" smtClean="0">
                <a:solidFill>
                  <a:srgbClr val="0000FF"/>
                </a:solidFill>
              </a:rPr>
              <a:t>  </a:t>
            </a:r>
            <a:r>
              <a:rPr lang="en-US" b="1" dirty="0">
                <a:solidFill>
                  <a:srgbClr val="0000FF"/>
                </a:solidFill>
              </a:rPr>
              <a:t>approaches       </a:t>
            </a:r>
            <a:r>
              <a:rPr lang="en-US" b="1" u="sng" dirty="0" smtClean="0">
                <a:solidFill>
                  <a:srgbClr val="FF0000"/>
                </a:solidFill>
              </a:rPr>
              <a:t>horizontally</a:t>
            </a:r>
            <a:r>
              <a:rPr lang="en-US" b="1" dirty="0" smtClean="0">
                <a:solidFill>
                  <a:srgbClr val="0000FF"/>
                </a:solidFill>
              </a:rPr>
              <a:t>. </a:t>
            </a:r>
          </a:p>
          <a:p>
            <a:pPr marL="0" indent="0">
              <a:buNone/>
            </a:pPr>
            <a:r>
              <a:rPr lang="en-US" b="1" dirty="0" smtClean="0">
                <a:solidFill>
                  <a:srgbClr val="0000FF"/>
                </a:solidFill>
              </a:rPr>
              <a:t>How do we measure </a:t>
            </a:r>
            <a:r>
              <a:rPr lang="en-US" b="1" dirty="0" smtClean="0">
                <a:solidFill>
                  <a:srgbClr val="008000"/>
                </a:solidFill>
              </a:rPr>
              <a:t>closeness</a:t>
            </a:r>
            <a:r>
              <a:rPr lang="en-US" b="1" dirty="0" smtClean="0">
                <a:solidFill>
                  <a:srgbClr val="0000FF"/>
                </a:solidFill>
              </a:rPr>
              <a:t>?  Obviously by</a:t>
            </a:r>
          </a:p>
          <a:p>
            <a:pPr marL="0" indent="0" algn="ctr">
              <a:buNone/>
            </a:pPr>
            <a:r>
              <a:rPr lang="en-US" b="1" dirty="0">
                <a:solidFill>
                  <a:srgbClr val="FF0000"/>
                </a:solidFill>
              </a:rPr>
              <a:t>d</a:t>
            </a:r>
            <a:r>
              <a:rPr lang="en-US" b="1" dirty="0" smtClean="0">
                <a:solidFill>
                  <a:srgbClr val="FF0000"/>
                </a:solidFill>
              </a:rPr>
              <a:t>istance</a:t>
            </a:r>
          </a:p>
          <a:p>
            <a:pPr marL="0" indent="0">
              <a:buNone/>
            </a:pPr>
            <a:r>
              <a:rPr lang="en-US" b="1" dirty="0" smtClean="0">
                <a:solidFill>
                  <a:srgbClr val="0000FF"/>
                </a:solidFill>
              </a:rPr>
              <a:t>Mathematically </a:t>
            </a:r>
            <a:r>
              <a:rPr lang="en-US" b="1" dirty="0" smtClean="0">
                <a:solidFill>
                  <a:srgbClr val="3366FF"/>
                </a:solidFill>
              </a:rPr>
              <a:t>distance</a:t>
            </a:r>
            <a:r>
              <a:rPr lang="en-US" b="1" dirty="0" smtClean="0">
                <a:solidFill>
                  <a:srgbClr val="0000FF"/>
                </a:solidFill>
              </a:rPr>
              <a:t> is measured </a:t>
            </a:r>
            <a:r>
              <a:rPr lang="en-US" b="1" i="1" dirty="0" smtClean="0">
                <a:solidFill>
                  <a:srgbClr val="0000FF"/>
                </a:solidFill>
              </a:rPr>
              <a:t>(in whatever unit turns us on</a:t>
            </a:r>
            <a:r>
              <a:rPr lang="en-US" b="1" dirty="0" smtClean="0">
                <a:solidFill>
                  <a:srgbClr val="0000FF"/>
                </a:solidFill>
              </a:rPr>
              <a:t>) by </a:t>
            </a:r>
            <a:r>
              <a:rPr lang="en-US" b="1" dirty="0" smtClean="0">
                <a:solidFill>
                  <a:srgbClr val="FF0000"/>
                </a:solidFill>
              </a:rPr>
              <a:t>“absolute values”</a:t>
            </a:r>
            <a:r>
              <a:rPr lang="en-US" b="1" dirty="0" smtClean="0">
                <a:solidFill>
                  <a:srgbClr val="0000FF"/>
                </a:solidFill>
              </a:rPr>
              <a:t>, because the distance between South Bend and Atlanta is exactly the same as from Atlanta to South Bend. So that when we say</a:t>
            </a:r>
          </a:p>
          <a:p>
            <a:pPr marL="0" indent="0">
              <a:buNone/>
            </a:pPr>
            <a:r>
              <a:rPr lang="en-US" b="1" dirty="0">
                <a:solidFill>
                  <a:srgbClr val="0000FF"/>
                </a:solidFill>
              </a:rPr>
              <a:t> </a:t>
            </a:r>
            <a:r>
              <a:rPr lang="en-US" b="1" dirty="0" smtClean="0">
                <a:solidFill>
                  <a:srgbClr val="0000FF"/>
                </a:solidFill>
              </a:rPr>
              <a:t>            gets </a:t>
            </a:r>
            <a:r>
              <a:rPr lang="en-US" b="1" dirty="0">
                <a:solidFill>
                  <a:srgbClr val="0000FF"/>
                </a:solidFill>
              </a:rPr>
              <a:t>close </a:t>
            </a:r>
            <a:r>
              <a:rPr lang="en-US" b="1" dirty="0" smtClean="0">
                <a:solidFill>
                  <a:srgbClr val="0000FF"/>
                </a:solidFill>
              </a:rPr>
              <a:t>to        we mean that </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4984062" y="382742"/>
            <a:ext cx="922020" cy="516890"/>
          </a:xfrm>
          <a:prstGeom prst="rect">
            <a:avLst/>
          </a:prstGeom>
        </p:spPr>
      </p:pic>
      <p:pic>
        <p:nvPicPr>
          <p:cNvPr id="5" name="Picture 4"/>
          <p:cNvPicPr>
            <a:picLocks noChangeAspect="1"/>
          </p:cNvPicPr>
          <p:nvPr/>
        </p:nvPicPr>
        <p:blipFill>
          <a:blip r:embed="rId3"/>
          <a:stretch>
            <a:fillRect/>
          </a:stretch>
        </p:blipFill>
        <p:spPr>
          <a:xfrm>
            <a:off x="8180984" y="383351"/>
            <a:ext cx="388785" cy="439496"/>
          </a:xfrm>
          <a:prstGeom prst="rect">
            <a:avLst/>
          </a:prstGeom>
        </p:spPr>
      </p:pic>
      <p:pic>
        <p:nvPicPr>
          <p:cNvPr id="6" name="Picture 5"/>
          <p:cNvPicPr>
            <a:picLocks noChangeAspect="1"/>
          </p:cNvPicPr>
          <p:nvPr/>
        </p:nvPicPr>
        <p:blipFill>
          <a:blip r:embed="rId4"/>
          <a:stretch>
            <a:fillRect/>
          </a:stretch>
        </p:blipFill>
        <p:spPr>
          <a:xfrm>
            <a:off x="1336120" y="1648418"/>
            <a:ext cx="321170" cy="321170"/>
          </a:xfrm>
          <a:prstGeom prst="rect">
            <a:avLst/>
          </a:prstGeom>
        </p:spPr>
      </p:pic>
      <p:pic>
        <p:nvPicPr>
          <p:cNvPr id="7" name="Picture 6"/>
          <p:cNvPicPr>
            <a:picLocks noChangeAspect="1"/>
          </p:cNvPicPr>
          <p:nvPr/>
        </p:nvPicPr>
        <p:blipFill>
          <a:blip r:embed="rId5"/>
          <a:stretch>
            <a:fillRect/>
          </a:stretch>
        </p:blipFill>
        <p:spPr>
          <a:xfrm>
            <a:off x="3875937" y="1663016"/>
            <a:ext cx="321170" cy="321170"/>
          </a:xfrm>
          <a:prstGeom prst="rect">
            <a:avLst/>
          </a:prstGeom>
        </p:spPr>
      </p:pic>
      <p:pic>
        <p:nvPicPr>
          <p:cNvPr id="8" name="Picture 7"/>
          <p:cNvPicPr>
            <a:picLocks noChangeAspect="1"/>
          </p:cNvPicPr>
          <p:nvPr/>
        </p:nvPicPr>
        <p:blipFill>
          <a:blip r:embed="rId2"/>
          <a:stretch>
            <a:fillRect/>
          </a:stretch>
        </p:blipFill>
        <p:spPr>
          <a:xfrm>
            <a:off x="383483" y="5852241"/>
            <a:ext cx="922020" cy="516890"/>
          </a:xfrm>
          <a:prstGeom prst="rect">
            <a:avLst/>
          </a:prstGeom>
        </p:spPr>
      </p:pic>
      <p:pic>
        <p:nvPicPr>
          <p:cNvPr id="9" name="Picture 8"/>
          <p:cNvPicPr>
            <a:picLocks noChangeAspect="1"/>
          </p:cNvPicPr>
          <p:nvPr/>
        </p:nvPicPr>
        <p:blipFill>
          <a:blip r:embed="rId6"/>
          <a:stretch>
            <a:fillRect/>
          </a:stretch>
        </p:blipFill>
        <p:spPr>
          <a:xfrm>
            <a:off x="3808322" y="5842254"/>
            <a:ext cx="388785" cy="439496"/>
          </a:xfrm>
          <a:prstGeom prst="rect">
            <a:avLst/>
          </a:prstGeom>
        </p:spPr>
      </p:pic>
    </p:spTree>
    <p:extLst>
      <p:ext uri="{BB962C8B-B14F-4D97-AF65-F5344CB8AC3E}">
        <p14:creationId xmlns:p14="http://schemas.microsoft.com/office/powerpoint/2010/main" val="18790596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500" fill="hold"/>
                                        <p:tgtEl>
                                          <p:spTgt spid="5"/>
                                        </p:tgtEl>
                                        <p:attrNameLst>
                                          <p:attrName>ppt_x</p:attrName>
                                        </p:attrNameLst>
                                      </p:cBhvr>
                                      <p:tavLst>
                                        <p:tav tm="0">
                                          <p:val>
                                            <p:strVal val="#ppt_x"/>
                                          </p:val>
                                        </p:tav>
                                        <p:tav tm="100000">
                                          <p:val>
                                            <p:strVal val="#ppt_x"/>
                                          </p:val>
                                        </p:tav>
                                      </p:tavLst>
                                    </p:anim>
                                    <p:anim calcmode="lin" valueType="num">
                                      <p:cBhvr additive="base">
                                        <p:cTn id="1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additive="base">
                                        <p:cTn id="35" dur="500" fill="hold"/>
                                        <p:tgtEl>
                                          <p:spTgt spid="7"/>
                                        </p:tgtEl>
                                        <p:attrNameLst>
                                          <p:attrName>ppt_x</p:attrName>
                                        </p:attrNameLst>
                                      </p:cBhvr>
                                      <p:tavLst>
                                        <p:tav tm="0">
                                          <p:val>
                                            <p:strVal val="#ppt_x"/>
                                          </p:val>
                                        </p:tav>
                                        <p:tav tm="100000">
                                          <p:val>
                                            <p:strVal val="#ppt_x"/>
                                          </p:val>
                                        </p:tav>
                                      </p:tavLst>
                                    </p:anim>
                                    <p:anim calcmode="lin" valueType="num">
                                      <p:cBhvr additive="base">
                                        <p:cTn id="3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3">
                                            <p:txEl>
                                              <p:pRg st="3" end="3"/>
                                            </p:txEl>
                                          </p:spTgt>
                                        </p:tgtEl>
                                        <p:attrNameLst>
                                          <p:attrName>style.visibility</p:attrName>
                                        </p:attrNameLst>
                                      </p:cBhvr>
                                      <p:to>
                                        <p:strVal val="visible"/>
                                      </p:to>
                                    </p:set>
                                    <p:anim calcmode="lin" valueType="num">
                                      <p:cBhvr additive="base">
                                        <p:cTn id="4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3">
                                            <p:txEl>
                                              <p:pRg st="4" end="4"/>
                                            </p:txEl>
                                          </p:spTgt>
                                        </p:tgtEl>
                                        <p:attrNameLst>
                                          <p:attrName>style.visibility</p:attrName>
                                        </p:attrNameLst>
                                      </p:cBhvr>
                                      <p:to>
                                        <p:strVal val="visible"/>
                                      </p:to>
                                    </p:set>
                                    <p:anim calcmode="lin" valueType="num">
                                      <p:cBhvr additive="base">
                                        <p:cTn id="4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3">
                                            <p:txEl>
                                              <p:pRg st="6" end="6"/>
                                            </p:txEl>
                                          </p:spTgt>
                                        </p:tgtEl>
                                        <p:attrNameLst>
                                          <p:attrName>style.visibility</p:attrName>
                                        </p:attrNameLst>
                                      </p:cBhvr>
                                      <p:to>
                                        <p:strVal val="visible"/>
                                      </p:to>
                                    </p:set>
                                    <p:anim calcmode="lin" valueType="num">
                                      <p:cBhvr additive="base">
                                        <p:cTn id="5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500" fill="hold"/>
                                        <p:tgtEl>
                                          <p:spTgt spid="8"/>
                                        </p:tgtEl>
                                        <p:attrNameLst>
                                          <p:attrName>ppt_x</p:attrName>
                                        </p:attrNameLst>
                                      </p:cBhvr>
                                      <p:tavLst>
                                        <p:tav tm="0">
                                          <p:val>
                                            <p:strVal val="#ppt_x"/>
                                          </p:val>
                                        </p:tav>
                                        <p:tav tm="100000">
                                          <p:val>
                                            <p:strVal val="#ppt_x"/>
                                          </p:val>
                                        </p:tav>
                                      </p:tavLst>
                                    </p:anim>
                                    <p:anim calcmode="lin" valueType="num">
                                      <p:cBhvr additive="base">
                                        <p:cTn id="64" dur="500" fill="hold"/>
                                        <p:tgtEl>
                                          <p:spTgt spid="8"/>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9"/>
                                        </p:tgtEl>
                                        <p:attrNameLst>
                                          <p:attrName>style.visibility</p:attrName>
                                        </p:attrNameLst>
                                      </p:cBhvr>
                                      <p:to>
                                        <p:strVal val="visible"/>
                                      </p:to>
                                    </p:set>
                                    <p:anim calcmode="lin" valueType="num">
                                      <p:cBhvr additive="base">
                                        <p:cTn id="67" dur="500" fill="hold"/>
                                        <p:tgtEl>
                                          <p:spTgt spid="9"/>
                                        </p:tgtEl>
                                        <p:attrNameLst>
                                          <p:attrName>ppt_x</p:attrName>
                                        </p:attrNameLst>
                                      </p:cBhvr>
                                      <p:tavLst>
                                        <p:tav tm="0">
                                          <p:val>
                                            <p:strVal val="#ppt_x"/>
                                          </p:val>
                                        </p:tav>
                                        <p:tav tm="100000">
                                          <p:val>
                                            <p:strVal val="#ppt_x"/>
                                          </p:val>
                                        </p:tav>
                                      </p:tavLst>
                                    </p:anim>
                                    <p:anim calcmode="lin" valueType="num">
                                      <p:cBhvr additive="base">
                                        <p:cTn id="6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004" y="356899"/>
            <a:ext cx="8564439" cy="6177049"/>
          </a:xfrm>
        </p:spPr>
        <p:txBody>
          <a:bodyPr>
            <a:normAutofit/>
          </a:bodyPr>
          <a:lstStyle/>
          <a:p>
            <a:pPr marL="0" indent="0">
              <a:buNone/>
            </a:pPr>
            <a:r>
              <a:rPr lang="en-US" dirty="0" smtClean="0"/>
              <a:t>                        </a:t>
            </a:r>
            <a:r>
              <a:rPr lang="en-US" dirty="0"/>
              <a:t> </a:t>
            </a:r>
            <a:r>
              <a:rPr lang="en-US" dirty="0" smtClean="0">
                <a:solidFill>
                  <a:srgbClr val="0000FF"/>
                </a:solidFill>
              </a:rPr>
              <a:t> gets pretty small  (</a:t>
            </a:r>
            <a:r>
              <a:rPr lang="en-US" dirty="0" smtClean="0">
                <a:solidFill>
                  <a:srgbClr val="FF0000"/>
                </a:solidFill>
              </a:rPr>
              <a:t>vertically !</a:t>
            </a:r>
            <a:r>
              <a:rPr lang="en-US" dirty="0" smtClean="0">
                <a:solidFill>
                  <a:srgbClr val="0000FF"/>
                </a:solidFill>
              </a:rPr>
              <a:t>) as</a:t>
            </a:r>
          </a:p>
          <a:p>
            <a:pPr marL="0" indent="0">
              <a:spcBef>
                <a:spcPts val="3168"/>
              </a:spcBef>
              <a:buNone/>
            </a:pPr>
            <a:r>
              <a:rPr lang="en-US" dirty="0">
                <a:solidFill>
                  <a:srgbClr val="0000FF"/>
                </a:solidFill>
              </a:rPr>
              <a:t> </a:t>
            </a:r>
            <a:r>
              <a:rPr lang="en-US" dirty="0" smtClean="0">
                <a:solidFill>
                  <a:srgbClr val="0000FF"/>
                </a:solidFill>
              </a:rPr>
              <a:t>               gets pretty small (</a:t>
            </a:r>
            <a:r>
              <a:rPr lang="en-US" dirty="0" smtClean="0">
                <a:solidFill>
                  <a:srgbClr val="FF0000"/>
                </a:solidFill>
              </a:rPr>
              <a:t>horizontally, but not    </a:t>
            </a:r>
            <a:r>
              <a:rPr lang="en-US" dirty="0" smtClean="0">
                <a:solidFill>
                  <a:srgbClr val="0000FF"/>
                </a:solidFill>
              </a:rPr>
              <a:t>)</a:t>
            </a:r>
          </a:p>
          <a:p>
            <a:pPr marL="0" indent="0">
              <a:spcBef>
                <a:spcPts val="3168"/>
              </a:spcBef>
              <a:buNone/>
            </a:pPr>
            <a:r>
              <a:rPr lang="en-US" dirty="0" smtClean="0">
                <a:solidFill>
                  <a:srgbClr val="0000FF"/>
                </a:solidFill>
              </a:rPr>
              <a:t>Of course, how small the former gets depends on how small the latter becomes.</a:t>
            </a:r>
          </a:p>
          <a:p>
            <a:pPr marL="0" indent="0">
              <a:spcBef>
                <a:spcPts val="3168"/>
              </a:spcBef>
              <a:buNone/>
            </a:pPr>
            <a:r>
              <a:rPr lang="en-US" dirty="0" smtClean="0">
                <a:solidFill>
                  <a:srgbClr val="0000FF"/>
                </a:solidFill>
              </a:rPr>
              <a:t>With the accumulated wisdom of centuries we give the following</a:t>
            </a:r>
          </a:p>
          <a:p>
            <a:pPr marL="0" indent="0">
              <a:spcBef>
                <a:spcPts val="1368"/>
              </a:spcBef>
              <a:buNone/>
            </a:pPr>
            <a:r>
              <a:rPr lang="en-US" dirty="0" smtClean="0">
                <a:solidFill>
                  <a:srgbClr val="FF0000"/>
                </a:solidFill>
              </a:rPr>
              <a:t>Definition. </a:t>
            </a:r>
            <a:r>
              <a:rPr lang="en-US" dirty="0" smtClean="0">
                <a:solidFill>
                  <a:srgbClr val="0000FF"/>
                </a:solidFill>
              </a:rPr>
              <a:t>The statement                                 means</a:t>
            </a:r>
          </a:p>
          <a:p>
            <a:pPr marL="0" indent="0">
              <a:spcBef>
                <a:spcPts val="1368"/>
              </a:spcBef>
              <a:buNone/>
            </a:pPr>
            <a:r>
              <a:rPr lang="en-US" dirty="0" smtClean="0">
                <a:solidFill>
                  <a:srgbClr val="0000FF"/>
                </a:solidFill>
              </a:rPr>
              <a:t>that</a:t>
            </a:r>
            <a:endParaRPr lang="en-US" dirty="0">
              <a:solidFill>
                <a:srgbClr val="0000FF"/>
              </a:solidFill>
            </a:endParaRPr>
          </a:p>
        </p:txBody>
      </p:sp>
      <p:pic>
        <p:nvPicPr>
          <p:cNvPr id="4" name="Picture 3"/>
          <p:cNvPicPr>
            <a:picLocks noChangeAspect="1"/>
          </p:cNvPicPr>
          <p:nvPr/>
        </p:nvPicPr>
        <p:blipFill>
          <a:blip r:embed="rId2"/>
          <a:stretch>
            <a:fillRect/>
          </a:stretch>
        </p:blipFill>
        <p:spPr>
          <a:xfrm>
            <a:off x="272004" y="251087"/>
            <a:ext cx="2197481" cy="912800"/>
          </a:xfrm>
          <a:prstGeom prst="rect">
            <a:avLst/>
          </a:prstGeom>
        </p:spPr>
      </p:pic>
      <p:pic>
        <p:nvPicPr>
          <p:cNvPr id="5" name="Picture 4"/>
          <p:cNvPicPr>
            <a:picLocks noChangeAspect="1"/>
          </p:cNvPicPr>
          <p:nvPr/>
        </p:nvPicPr>
        <p:blipFill>
          <a:blip r:embed="rId3"/>
          <a:stretch>
            <a:fillRect/>
          </a:stretch>
        </p:blipFill>
        <p:spPr>
          <a:xfrm>
            <a:off x="298460" y="1200235"/>
            <a:ext cx="1352296" cy="912800"/>
          </a:xfrm>
          <a:prstGeom prst="rect">
            <a:avLst/>
          </a:prstGeom>
        </p:spPr>
      </p:pic>
      <p:pic>
        <p:nvPicPr>
          <p:cNvPr id="6" name="Picture 5"/>
          <p:cNvPicPr>
            <a:picLocks noChangeAspect="1"/>
          </p:cNvPicPr>
          <p:nvPr/>
        </p:nvPicPr>
        <p:blipFill>
          <a:blip r:embed="rId4"/>
          <a:stretch>
            <a:fillRect/>
          </a:stretch>
        </p:blipFill>
        <p:spPr>
          <a:xfrm>
            <a:off x="8189139" y="1358928"/>
            <a:ext cx="353441" cy="430276"/>
          </a:xfrm>
          <a:prstGeom prst="rect">
            <a:avLst/>
          </a:prstGeom>
        </p:spPr>
      </p:pic>
      <p:pic>
        <p:nvPicPr>
          <p:cNvPr id="7" name="Picture 6"/>
          <p:cNvPicPr>
            <a:picLocks noChangeAspect="1"/>
          </p:cNvPicPr>
          <p:nvPr/>
        </p:nvPicPr>
        <p:blipFill>
          <a:blip r:embed="rId5"/>
          <a:stretch>
            <a:fillRect/>
          </a:stretch>
        </p:blipFill>
        <p:spPr>
          <a:xfrm>
            <a:off x="4763617" y="4615266"/>
            <a:ext cx="2796794" cy="860552"/>
          </a:xfrm>
          <a:prstGeom prst="rect">
            <a:avLst/>
          </a:prstGeom>
        </p:spPr>
      </p:pic>
    </p:spTree>
    <p:extLst>
      <p:ext uri="{BB962C8B-B14F-4D97-AF65-F5344CB8AC3E}">
        <p14:creationId xmlns:p14="http://schemas.microsoft.com/office/powerpoint/2010/main" val="26025848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anim calcmode="lin" valueType="num">
                                      <p:cBhvr additive="base">
                                        <p:cTn id="3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additive="base">
                                        <p:cTn id="47" dur="500" fill="hold"/>
                                        <p:tgtEl>
                                          <p:spTgt spid="7"/>
                                        </p:tgtEl>
                                        <p:attrNameLst>
                                          <p:attrName>ppt_x</p:attrName>
                                        </p:attrNameLst>
                                      </p:cBhvr>
                                      <p:tavLst>
                                        <p:tav tm="0">
                                          <p:val>
                                            <p:strVal val="#ppt_x"/>
                                          </p:val>
                                        </p:tav>
                                        <p:tav tm="100000">
                                          <p:val>
                                            <p:strVal val="#ppt_x"/>
                                          </p:val>
                                        </p:tav>
                                      </p:tavLst>
                                    </p:anim>
                                    <p:anim calcmode="lin" valueType="num">
                                      <p:cBhvr additive="base">
                                        <p:cTn id="4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3">
                                            <p:txEl>
                                              <p:pRg st="5" end="5"/>
                                            </p:txEl>
                                          </p:spTgt>
                                        </p:tgtEl>
                                        <p:attrNameLst>
                                          <p:attrName>style.visibility</p:attrName>
                                        </p:attrNameLst>
                                      </p:cBhvr>
                                      <p:to>
                                        <p:strVal val="visible"/>
                                      </p:to>
                                    </p:set>
                                    <p:anim calcmode="lin" valueType="num">
                                      <p:cBhvr additive="base">
                                        <p:cTn id="5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2005" y="462711"/>
            <a:ext cx="8590896" cy="5991877"/>
          </a:xfrm>
        </p:spPr>
        <p:txBody>
          <a:bodyPr>
            <a:normAutofit lnSpcReduction="10000"/>
          </a:bodyPr>
          <a:lstStyle/>
          <a:p>
            <a:pPr marL="0" indent="0">
              <a:buNone/>
            </a:pPr>
            <a:r>
              <a:rPr lang="en-US" b="1" dirty="0" smtClean="0">
                <a:solidFill>
                  <a:srgbClr val="0000FF"/>
                </a:solidFill>
              </a:rPr>
              <a:t>(</a:t>
            </a:r>
            <a:r>
              <a:rPr lang="en-US" b="1" dirty="0" smtClean="0">
                <a:solidFill>
                  <a:srgbClr val="800000"/>
                </a:solidFill>
              </a:rPr>
              <a:t>ready?</a:t>
            </a:r>
            <a:r>
              <a:rPr lang="en-US" b="1" dirty="0" smtClean="0">
                <a:solidFill>
                  <a:srgbClr val="0000FF"/>
                </a:solidFill>
              </a:rPr>
              <a:t>)</a:t>
            </a:r>
          </a:p>
          <a:p>
            <a:pPr marL="0" indent="0">
              <a:buNone/>
            </a:pPr>
            <a:endParaRPr lang="en-US" b="1" dirty="0">
              <a:solidFill>
                <a:srgbClr val="0000FF"/>
              </a:solidFill>
            </a:endParaRPr>
          </a:p>
          <a:p>
            <a:pPr marL="0" indent="0">
              <a:buNone/>
            </a:pPr>
            <a:endParaRPr lang="en-US" b="1" dirty="0" smtClean="0">
              <a:solidFill>
                <a:srgbClr val="0000FF"/>
              </a:solidFill>
            </a:endParaRPr>
          </a:p>
          <a:p>
            <a:pPr marL="0" indent="0">
              <a:buNone/>
            </a:pPr>
            <a:endParaRPr lang="en-US" b="1" dirty="0">
              <a:solidFill>
                <a:srgbClr val="0000FF"/>
              </a:solidFill>
            </a:endParaRPr>
          </a:p>
          <a:p>
            <a:pPr marL="0" indent="0">
              <a:spcBef>
                <a:spcPts val="1824"/>
              </a:spcBef>
              <a:buNone/>
            </a:pPr>
            <a:r>
              <a:rPr lang="en-US" b="1" dirty="0" smtClean="0">
                <a:solidFill>
                  <a:srgbClr val="0000FF"/>
                </a:solidFill>
              </a:rPr>
              <a:t>Some explanations are needed. First of all</a:t>
            </a:r>
          </a:p>
          <a:p>
            <a:pPr marL="0" indent="0">
              <a:buNone/>
            </a:pPr>
            <a:r>
              <a:rPr lang="en-US" b="1" dirty="0">
                <a:solidFill>
                  <a:srgbClr val="0000FF"/>
                </a:solidFill>
              </a:rPr>
              <a:t>	 </a:t>
            </a:r>
            <a:r>
              <a:rPr lang="en-US" b="1" dirty="0" smtClean="0">
                <a:solidFill>
                  <a:srgbClr val="0000FF"/>
                </a:solidFill>
              </a:rPr>
              <a:t>   stands for </a:t>
            </a:r>
            <a:r>
              <a:rPr lang="en-US" b="1" dirty="0" smtClean="0">
                <a:solidFill>
                  <a:srgbClr val="660066"/>
                </a:solidFill>
              </a:rPr>
              <a:t>vertical distance </a:t>
            </a:r>
            <a:r>
              <a:rPr lang="en-US" b="1" dirty="0" smtClean="0">
                <a:solidFill>
                  <a:srgbClr val="0000FF"/>
                </a:solidFill>
              </a:rPr>
              <a:t>and            for </a:t>
            </a:r>
            <a:r>
              <a:rPr lang="en-US" b="1" dirty="0" smtClean="0">
                <a:solidFill>
                  <a:srgbClr val="660066"/>
                </a:solidFill>
              </a:rPr>
              <a:t>horizontal distance</a:t>
            </a:r>
            <a:r>
              <a:rPr lang="en-US" b="1" dirty="0" smtClean="0">
                <a:solidFill>
                  <a:srgbClr val="008000"/>
                </a:solidFill>
              </a:rPr>
              <a:t>. (Not what you thought!)</a:t>
            </a:r>
          </a:p>
          <a:p>
            <a:pPr marL="0" indent="0">
              <a:buNone/>
            </a:pPr>
            <a:r>
              <a:rPr lang="en-US" b="1" dirty="0" smtClean="0">
                <a:solidFill>
                  <a:srgbClr val="0000FF"/>
                </a:solidFill>
              </a:rPr>
              <a:t>Your textbook uses different symbols, but it’s a free country, and once I am sure you understand what’s going on I will return to the textbook’s symbolism.</a:t>
            </a:r>
            <a:endParaRPr lang="en-US" b="1" dirty="0">
              <a:solidFill>
                <a:srgbClr val="0000FF"/>
              </a:solidFill>
            </a:endParaRPr>
          </a:p>
        </p:txBody>
      </p:sp>
      <p:pic>
        <p:nvPicPr>
          <p:cNvPr id="5" name="Picture 4"/>
          <p:cNvPicPr>
            <a:picLocks noChangeAspect="1"/>
          </p:cNvPicPr>
          <p:nvPr/>
        </p:nvPicPr>
        <p:blipFill>
          <a:blip r:embed="rId2"/>
          <a:stretch>
            <a:fillRect/>
          </a:stretch>
        </p:blipFill>
        <p:spPr>
          <a:xfrm>
            <a:off x="272005" y="1314191"/>
            <a:ext cx="8603983" cy="1605852"/>
          </a:xfrm>
          <a:prstGeom prst="rect">
            <a:avLst/>
          </a:prstGeom>
        </p:spPr>
      </p:pic>
      <p:pic>
        <p:nvPicPr>
          <p:cNvPr id="6" name="Picture 5"/>
          <p:cNvPicPr>
            <a:picLocks noChangeAspect="1"/>
          </p:cNvPicPr>
          <p:nvPr/>
        </p:nvPicPr>
        <p:blipFill>
          <a:blip r:embed="rId3"/>
          <a:stretch>
            <a:fillRect/>
          </a:stretch>
        </p:blipFill>
        <p:spPr>
          <a:xfrm>
            <a:off x="395543" y="3274922"/>
            <a:ext cx="574726" cy="439496"/>
          </a:xfrm>
          <a:prstGeom prst="rect">
            <a:avLst/>
          </a:prstGeom>
        </p:spPr>
      </p:pic>
      <p:pic>
        <p:nvPicPr>
          <p:cNvPr id="7" name="Picture 6"/>
          <p:cNvPicPr>
            <a:picLocks noChangeAspect="1"/>
          </p:cNvPicPr>
          <p:nvPr/>
        </p:nvPicPr>
        <p:blipFill>
          <a:blip r:embed="rId4"/>
          <a:stretch>
            <a:fillRect/>
          </a:stretch>
        </p:blipFill>
        <p:spPr>
          <a:xfrm>
            <a:off x="6622355" y="3276664"/>
            <a:ext cx="608533" cy="439496"/>
          </a:xfrm>
          <a:prstGeom prst="rect">
            <a:avLst/>
          </a:prstGeom>
        </p:spPr>
      </p:pic>
    </p:spTree>
    <p:extLst>
      <p:ext uri="{BB962C8B-B14F-4D97-AF65-F5344CB8AC3E}">
        <p14:creationId xmlns:p14="http://schemas.microsoft.com/office/powerpoint/2010/main" val="185577740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ppt_x"/>
                                          </p:val>
                                        </p:tav>
                                        <p:tav tm="100000">
                                          <p:val>
                                            <p:strVal val="#ppt_x"/>
                                          </p:val>
                                        </p:tav>
                                      </p:tavLst>
                                    </p:anim>
                                    <p:anim calcmode="lin" valueType="num">
                                      <p:cBhvr additive="base">
                                        <p:cTn id="3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additive="base">
                                        <p:cTn id="3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49" y="224632"/>
            <a:ext cx="8643808" cy="6362222"/>
          </a:xfrm>
        </p:spPr>
        <p:txBody>
          <a:bodyPr>
            <a:normAutofit/>
          </a:bodyPr>
          <a:lstStyle/>
          <a:p>
            <a:pPr marL="0" indent="0">
              <a:buNone/>
            </a:pPr>
            <a:r>
              <a:rPr lang="en-US" b="1" dirty="0" smtClean="0">
                <a:solidFill>
                  <a:srgbClr val="0000FF"/>
                </a:solidFill>
              </a:rPr>
              <a:t>OK, let’s translate </a:t>
            </a:r>
            <a:r>
              <a:rPr lang="en-US" b="1" dirty="0" smtClean="0">
                <a:solidFill>
                  <a:srgbClr val="FF0000"/>
                </a:solidFill>
              </a:rPr>
              <a:t>math language </a:t>
            </a:r>
            <a:r>
              <a:rPr lang="en-US" b="1" dirty="0" smtClean="0">
                <a:solidFill>
                  <a:srgbClr val="0000FF"/>
                </a:solidFill>
              </a:rPr>
              <a:t>into </a:t>
            </a:r>
            <a:r>
              <a:rPr lang="en-US" b="1" dirty="0" smtClean="0">
                <a:solidFill>
                  <a:srgbClr val="008000"/>
                </a:solidFill>
              </a:rPr>
              <a:t>English</a:t>
            </a:r>
            <a:r>
              <a:rPr lang="en-US" b="1" dirty="0" smtClean="0">
                <a:solidFill>
                  <a:srgbClr val="0000FF"/>
                </a:solidFill>
              </a:rPr>
              <a:t>. If I were teaching in </a:t>
            </a:r>
            <a:r>
              <a:rPr lang="en-US" b="1" dirty="0" smtClean="0">
                <a:solidFill>
                  <a:srgbClr val="660066"/>
                </a:solidFill>
              </a:rPr>
              <a:t>Outer </a:t>
            </a:r>
            <a:r>
              <a:rPr lang="en-US" b="1" dirty="0" err="1" smtClean="0">
                <a:solidFill>
                  <a:srgbClr val="660066"/>
                </a:solidFill>
              </a:rPr>
              <a:t>Slobbovia</a:t>
            </a:r>
            <a:r>
              <a:rPr lang="en-US" b="1" dirty="0" smtClean="0">
                <a:solidFill>
                  <a:srgbClr val="660066"/>
                </a:solidFill>
              </a:rPr>
              <a:t> </a:t>
            </a:r>
            <a:r>
              <a:rPr lang="en-US" b="1" dirty="0" smtClean="0">
                <a:solidFill>
                  <a:srgbClr val="0000FF"/>
                </a:solidFill>
              </a:rPr>
              <a:t>the formula would still be the same, </a:t>
            </a:r>
            <a:r>
              <a:rPr lang="en-US" b="1" dirty="0" smtClean="0">
                <a:solidFill>
                  <a:srgbClr val="FF0000"/>
                </a:solidFill>
              </a:rPr>
              <a:t>math language</a:t>
            </a:r>
            <a:r>
              <a:rPr lang="en-US" b="1" dirty="0" smtClean="0">
                <a:solidFill>
                  <a:srgbClr val="0000FF"/>
                </a:solidFill>
              </a:rPr>
              <a:t>, but I’d be translating into </a:t>
            </a:r>
            <a:r>
              <a:rPr lang="en-US" b="1" dirty="0" smtClean="0">
                <a:solidFill>
                  <a:srgbClr val="660066"/>
                </a:solidFill>
              </a:rPr>
              <a:t>Outer </a:t>
            </a:r>
            <a:r>
              <a:rPr lang="en-US" b="1" dirty="0" err="1" smtClean="0">
                <a:solidFill>
                  <a:srgbClr val="660066"/>
                </a:solidFill>
              </a:rPr>
              <a:t>Slobbovian</a:t>
            </a:r>
            <a:r>
              <a:rPr lang="en-US" b="1" dirty="0" smtClean="0">
                <a:solidFill>
                  <a:srgbClr val="0000FF"/>
                </a:solidFill>
              </a:rPr>
              <a:t>. </a:t>
            </a:r>
            <a:r>
              <a:rPr lang="en-US" b="1" dirty="0" smtClean="0">
                <a:solidFill>
                  <a:srgbClr val="FF0000"/>
                </a:solidFill>
              </a:rPr>
              <a:t>Math language </a:t>
            </a:r>
            <a:r>
              <a:rPr lang="en-US" b="1" dirty="0" smtClean="0">
                <a:solidFill>
                  <a:srgbClr val="0000FF"/>
                </a:solidFill>
              </a:rPr>
              <a:t>is </a:t>
            </a:r>
            <a:r>
              <a:rPr lang="en-US" b="1" u="sng" dirty="0" smtClean="0">
                <a:solidFill>
                  <a:srgbClr val="0000FF"/>
                </a:solidFill>
              </a:rPr>
              <a:t>universal</a:t>
            </a:r>
            <a:r>
              <a:rPr lang="en-US" b="1" dirty="0" smtClean="0">
                <a:solidFill>
                  <a:srgbClr val="0000FF"/>
                </a:solidFill>
              </a:rPr>
              <a:t>, </a:t>
            </a:r>
            <a:r>
              <a:rPr lang="en-US" b="1" dirty="0" smtClean="0">
                <a:solidFill>
                  <a:schemeClr val="tx2">
                    <a:lumMod val="75000"/>
                  </a:schemeClr>
                </a:solidFill>
              </a:rPr>
              <a:t>human languages </a:t>
            </a:r>
            <a:r>
              <a:rPr lang="en-US" b="1" dirty="0" smtClean="0">
                <a:solidFill>
                  <a:srgbClr val="0000FF"/>
                </a:solidFill>
              </a:rPr>
              <a:t>are not.</a:t>
            </a:r>
          </a:p>
          <a:p>
            <a:pPr marL="0" indent="0">
              <a:buNone/>
            </a:pPr>
            <a:r>
              <a:rPr lang="en-US" b="1" dirty="0" smtClean="0">
                <a:solidFill>
                  <a:srgbClr val="0000FF"/>
                </a:solidFill>
              </a:rPr>
              <a:t>God reacted to the tower of Babel and messed us up with many different </a:t>
            </a:r>
            <a:r>
              <a:rPr lang="en-US" b="1" dirty="0" smtClean="0">
                <a:solidFill>
                  <a:schemeClr val="tx2">
                    <a:lumMod val="75000"/>
                  </a:schemeClr>
                </a:solidFill>
              </a:rPr>
              <a:t>human languages</a:t>
            </a:r>
            <a:r>
              <a:rPr lang="en-US" b="1" dirty="0" smtClean="0">
                <a:solidFill>
                  <a:srgbClr val="0000FF"/>
                </a:solidFill>
              </a:rPr>
              <a:t>, but then relented when thinking of </a:t>
            </a:r>
            <a:r>
              <a:rPr lang="en-US" b="1" dirty="0" smtClean="0">
                <a:solidFill>
                  <a:srgbClr val="FF0000"/>
                </a:solidFill>
              </a:rPr>
              <a:t>Mathematics</a:t>
            </a:r>
            <a:r>
              <a:rPr lang="en-US" b="1" dirty="0" smtClean="0">
                <a:solidFill>
                  <a:srgbClr val="0000FF"/>
                </a:solidFill>
              </a:rPr>
              <a:t> ! </a:t>
            </a:r>
            <a:r>
              <a:rPr lang="en-US" b="1" dirty="0" smtClean="0">
                <a:solidFill>
                  <a:srgbClr val="0000FF"/>
                </a:solidFill>
                <a:sym typeface="Wingdings"/>
              </a:rPr>
              <a:t></a:t>
            </a:r>
            <a:endParaRPr lang="en-US" b="1" dirty="0">
              <a:solidFill>
                <a:srgbClr val="0000FF"/>
              </a:solidFill>
              <a:sym typeface="Wingdings"/>
            </a:endParaRPr>
          </a:p>
          <a:p>
            <a:pPr marL="0" indent="0">
              <a:buNone/>
            </a:pPr>
            <a:r>
              <a:rPr lang="en-US" b="1" dirty="0" smtClean="0">
                <a:solidFill>
                  <a:srgbClr val="0000FF"/>
                </a:solidFill>
                <a:sym typeface="Wingdings"/>
              </a:rPr>
              <a:t>In the next slide I will exhibit the formula again, then translate it into a language you can understand. Eventually I hope you will learn actually to understand </a:t>
            </a:r>
            <a:r>
              <a:rPr lang="en-US" b="1" dirty="0" smtClean="0">
                <a:solidFill>
                  <a:srgbClr val="FF0000"/>
                </a:solidFill>
                <a:sym typeface="Wingdings"/>
              </a:rPr>
              <a:t>math language</a:t>
            </a:r>
            <a:r>
              <a:rPr lang="en-US" b="1" dirty="0" smtClean="0">
                <a:solidFill>
                  <a:srgbClr val="0000FF"/>
                </a:solidFill>
                <a:sym typeface="Wingdings"/>
              </a:rPr>
              <a:t>.</a:t>
            </a:r>
            <a:endParaRPr lang="en-US" b="1" dirty="0">
              <a:solidFill>
                <a:srgbClr val="0000FF"/>
              </a:solidFill>
            </a:endParaRPr>
          </a:p>
        </p:txBody>
      </p:sp>
    </p:spTree>
    <p:extLst>
      <p:ext uri="{BB962C8B-B14F-4D97-AF65-F5344CB8AC3E}">
        <p14:creationId xmlns:p14="http://schemas.microsoft.com/office/powerpoint/2010/main" val="85559944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092" y="251086"/>
            <a:ext cx="8723178" cy="6415128"/>
          </a:xfrm>
        </p:spPr>
        <p:txBody>
          <a:bodyPr/>
          <a:lstStyle/>
          <a:p>
            <a:pPr marL="0" indent="0" algn="ctr">
              <a:buNone/>
            </a:pPr>
            <a:r>
              <a:rPr lang="en-US" sz="3600" b="1" dirty="0" smtClean="0">
                <a:solidFill>
                  <a:srgbClr val="FF0000"/>
                </a:solidFill>
              </a:rPr>
              <a:t>Math</a:t>
            </a:r>
          </a:p>
          <a:p>
            <a:pPr marL="0" indent="0" algn="ctr">
              <a:buNone/>
            </a:pPr>
            <a:endParaRPr lang="en-US" b="1" dirty="0">
              <a:solidFill>
                <a:srgbClr val="FF0000"/>
              </a:solidFill>
            </a:endParaRPr>
          </a:p>
          <a:p>
            <a:pPr marL="0" indent="0" algn="ctr">
              <a:buNone/>
            </a:pPr>
            <a:endParaRPr lang="en-US" b="1" dirty="0" smtClean="0">
              <a:solidFill>
                <a:srgbClr val="FF0000"/>
              </a:solidFill>
            </a:endParaRPr>
          </a:p>
          <a:p>
            <a:pPr marL="0" indent="0" algn="ctr">
              <a:buNone/>
            </a:pPr>
            <a:endParaRPr lang="en-US" b="1" dirty="0">
              <a:solidFill>
                <a:srgbClr val="FF0000"/>
              </a:solidFill>
            </a:endParaRPr>
          </a:p>
          <a:p>
            <a:pPr marL="0" indent="0" algn="ctr">
              <a:buNone/>
            </a:pPr>
            <a:r>
              <a:rPr lang="en-US" sz="3600" b="1" dirty="0" smtClean="0">
                <a:solidFill>
                  <a:schemeClr val="tx2">
                    <a:lumMod val="75000"/>
                  </a:schemeClr>
                </a:solidFill>
              </a:rPr>
              <a:t>Human</a:t>
            </a:r>
          </a:p>
          <a:p>
            <a:pPr marL="0" indent="0">
              <a:buNone/>
            </a:pPr>
            <a:r>
              <a:rPr lang="en-US" b="1" dirty="0" smtClean="0">
                <a:solidFill>
                  <a:srgbClr val="0000FF"/>
                </a:solidFill>
              </a:rPr>
              <a:t>For every positive real number         there is</a:t>
            </a:r>
          </a:p>
          <a:p>
            <a:pPr marL="0" indent="0">
              <a:buNone/>
            </a:pPr>
            <a:r>
              <a:rPr lang="en-US" b="1" dirty="0" smtClean="0">
                <a:solidFill>
                  <a:srgbClr val="0000FF"/>
                </a:solidFill>
              </a:rPr>
              <a:t>a positive real number          such that</a:t>
            </a:r>
          </a:p>
          <a:p>
            <a:pPr marL="0" indent="0">
              <a:buNone/>
            </a:pPr>
            <a:r>
              <a:rPr lang="en-US" b="1" dirty="0" smtClean="0">
                <a:solidFill>
                  <a:srgbClr val="0000FF"/>
                </a:solidFill>
              </a:rPr>
              <a:t>if      is within         of       (but NOT </a:t>
            </a:r>
            <a:r>
              <a:rPr lang="en-US" b="1" u="sng" dirty="0" smtClean="0">
                <a:solidFill>
                  <a:srgbClr val="0000FF"/>
                </a:solidFill>
              </a:rPr>
              <a:t>at</a:t>
            </a:r>
            <a:r>
              <a:rPr lang="en-US" b="1" dirty="0" smtClean="0">
                <a:solidFill>
                  <a:srgbClr val="0000FF"/>
                </a:solidFill>
              </a:rPr>
              <a:t>      !) then</a:t>
            </a:r>
          </a:p>
          <a:p>
            <a:pPr marL="0" indent="0">
              <a:buNone/>
            </a:pPr>
            <a:r>
              <a:rPr lang="en-US" b="1" dirty="0">
                <a:solidFill>
                  <a:srgbClr val="0000FF"/>
                </a:solidFill>
              </a:rPr>
              <a:t> </a:t>
            </a:r>
            <a:r>
              <a:rPr lang="en-US" b="1" dirty="0" smtClean="0">
                <a:solidFill>
                  <a:srgbClr val="0000FF"/>
                </a:solidFill>
              </a:rPr>
              <a:t>          is within           of        .</a:t>
            </a:r>
          </a:p>
          <a:p>
            <a:pPr marL="0" indent="0">
              <a:buNone/>
            </a:pPr>
            <a:r>
              <a:rPr lang="en-US" b="1" dirty="0" smtClean="0">
                <a:solidFill>
                  <a:srgbClr val="0000FF"/>
                </a:solidFill>
              </a:rPr>
              <a:t>Let’s translate everything into pictures </a:t>
            </a:r>
            <a:r>
              <a:rPr lang="en-US" sz="3600" b="1" dirty="0" smtClean="0">
                <a:solidFill>
                  <a:srgbClr val="0000FF"/>
                </a:solidFill>
                <a:sym typeface="Wingdings"/>
              </a:rPr>
              <a:t></a:t>
            </a:r>
            <a:endParaRPr lang="en-US" sz="3600" b="1" dirty="0" smtClean="0">
              <a:solidFill>
                <a:srgbClr val="0000FF"/>
              </a:solidFill>
            </a:endParaRPr>
          </a:p>
          <a:p>
            <a:pPr marL="0" indent="0">
              <a:buNone/>
            </a:pP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272005" y="1049661"/>
            <a:ext cx="8603983" cy="1605852"/>
          </a:xfrm>
          <a:prstGeom prst="rect">
            <a:avLst/>
          </a:prstGeom>
        </p:spPr>
      </p:pic>
      <p:pic>
        <p:nvPicPr>
          <p:cNvPr id="5" name="Picture 4"/>
          <p:cNvPicPr>
            <a:picLocks noChangeAspect="1"/>
          </p:cNvPicPr>
          <p:nvPr/>
        </p:nvPicPr>
        <p:blipFill>
          <a:blip r:embed="rId3"/>
          <a:stretch>
            <a:fillRect/>
          </a:stretch>
        </p:blipFill>
        <p:spPr>
          <a:xfrm>
            <a:off x="5581002" y="3364432"/>
            <a:ext cx="574726" cy="439496"/>
          </a:xfrm>
          <a:prstGeom prst="rect">
            <a:avLst/>
          </a:prstGeom>
        </p:spPr>
      </p:pic>
      <p:pic>
        <p:nvPicPr>
          <p:cNvPr id="6" name="Picture 5"/>
          <p:cNvPicPr>
            <a:picLocks noChangeAspect="1"/>
          </p:cNvPicPr>
          <p:nvPr/>
        </p:nvPicPr>
        <p:blipFill>
          <a:blip r:embed="rId4"/>
          <a:stretch>
            <a:fillRect/>
          </a:stretch>
        </p:blipFill>
        <p:spPr>
          <a:xfrm>
            <a:off x="648574" y="4656798"/>
            <a:ext cx="321170" cy="321170"/>
          </a:xfrm>
          <a:prstGeom prst="rect">
            <a:avLst/>
          </a:prstGeom>
        </p:spPr>
      </p:pic>
      <p:pic>
        <p:nvPicPr>
          <p:cNvPr id="7" name="Picture 6"/>
          <p:cNvPicPr>
            <a:picLocks noChangeAspect="1"/>
          </p:cNvPicPr>
          <p:nvPr/>
        </p:nvPicPr>
        <p:blipFill>
          <a:blip r:embed="rId5"/>
          <a:stretch>
            <a:fillRect/>
          </a:stretch>
        </p:blipFill>
        <p:spPr>
          <a:xfrm>
            <a:off x="4247027" y="4003795"/>
            <a:ext cx="553212" cy="399542"/>
          </a:xfrm>
          <a:prstGeom prst="rect">
            <a:avLst/>
          </a:prstGeom>
        </p:spPr>
      </p:pic>
      <p:pic>
        <p:nvPicPr>
          <p:cNvPr id="8" name="Picture 7"/>
          <p:cNvPicPr>
            <a:picLocks noChangeAspect="1"/>
          </p:cNvPicPr>
          <p:nvPr/>
        </p:nvPicPr>
        <p:blipFill>
          <a:blip r:embed="rId6"/>
          <a:stretch>
            <a:fillRect/>
          </a:stretch>
        </p:blipFill>
        <p:spPr>
          <a:xfrm>
            <a:off x="2626846" y="4587834"/>
            <a:ext cx="553212" cy="399542"/>
          </a:xfrm>
          <a:prstGeom prst="rect">
            <a:avLst/>
          </a:prstGeom>
        </p:spPr>
      </p:pic>
      <p:pic>
        <p:nvPicPr>
          <p:cNvPr id="9" name="Picture 8"/>
          <p:cNvPicPr>
            <a:picLocks noChangeAspect="1"/>
          </p:cNvPicPr>
          <p:nvPr/>
        </p:nvPicPr>
        <p:blipFill>
          <a:blip r:embed="rId7"/>
          <a:stretch>
            <a:fillRect/>
          </a:stretch>
        </p:blipFill>
        <p:spPr>
          <a:xfrm>
            <a:off x="3902401" y="4664074"/>
            <a:ext cx="321170" cy="321170"/>
          </a:xfrm>
          <a:prstGeom prst="rect">
            <a:avLst/>
          </a:prstGeom>
        </p:spPr>
      </p:pic>
      <p:pic>
        <p:nvPicPr>
          <p:cNvPr id="11" name="Picture 10"/>
          <p:cNvPicPr>
            <a:picLocks noChangeAspect="1"/>
          </p:cNvPicPr>
          <p:nvPr/>
        </p:nvPicPr>
        <p:blipFill>
          <a:blip r:embed="rId8"/>
          <a:stretch>
            <a:fillRect/>
          </a:stretch>
        </p:blipFill>
        <p:spPr>
          <a:xfrm>
            <a:off x="6435883" y="4657756"/>
            <a:ext cx="321170" cy="321170"/>
          </a:xfrm>
          <a:prstGeom prst="rect">
            <a:avLst/>
          </a:prstGeom>
        </p:spPr>
      </p:pic>
      <p:pic>
        <p:nvPicPr>
          <p:cNvPr id="12" name="Picture 11"/>
          <p:cNvPicPr>
            <a:picLocks noChangeAspect="1"/>
          </p:cNvPicPr>
          <p:nvPr/>
        </p:nvPicPr>
        <p:blipFill>
          <a:blip r:embed="rId9"/>
          <a:stretch>
            <a:fillRect/>
          </a:stretch>
        </p:blipFill>
        <p:spPr>
          <a:xfrm>
            <a:off x="183994" y="5122352"/>
            <a:ext cx="1014222" cy="568579"/>
          </a:xfrm>
          <a:prstGeom prst="rect">
            <a:avLst/>
          </a:prstGeom>
        </p:spPr>
      </p:pic>
      <p:pic>
        <p:nvPicPr>
          <p:cNvPr id="13" name="Picture 12"/>
          <p:cNvPicPr>
            <a:picLocks noChangeAspect="1"/>
          </p:cNvPicPr>
          <p:nvPr/>
        </p:nvPicPr>
        <p:blipFill>
          <a:blip r:embed="rId10"/>
          <a:stretch>
            <a:fillRect/>
          </a:stretch>
        </p:blipFill>
        <p:spPr>
          <a:xfrm>
            <a:off x="4234084" y="5110595"/>
            <a:ext cx="353441" cy="399542"/>
          </a:xfrm>
          <a:prstGeom prst="rect">
            <a:avLst/>
          </a:prstGeom>
        </p:spPr>
      </p:pic>
      <p:pic>
        <p:nvPicPr>
          <p:cNvPr id="14" name="Picture 13"/>
          <p:cNvPicPr>
            <a:picLocks noChangeAspect="1"/>
          </p:cNvPicPr>
          <p:nvPr/>
        </p:nvPicPr>
        <p:blipFill>
          <a:blip r:embed="rId11"/>
          <a:stretch>
            <a:fillRect/>
          </a:stretch>
        </p:blipFill>
        <p:spPr>
          <a:xfrm>
            <a:off x="2892695" y="5105218"/>
            <a:ext cx="574726" cy="439496"/>
          </a:xfrm>
          <a:prstGeom prst="rect">
            <a:avLst/>
          </a:prstGeom>
        </p:spPr>
      </p:pic>
    </p:spTree>
    <p:extLst>
      <p:ext uri="{BB962C8B-B14F-4D97-AF65-F5344CB8AC3E}">
        <p14:creationId xmlns:p14="http://schemas.microsoft.com/office/powerpoint/2010/main" val="133953443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fill="hold"/>
                                        <p:tgtEl>
                                          <p:spTgt spid="5"/>
                                        </p:tgtEl>
                                        <p:attrNameLst>
                                          <p:attrName>ppt_x</p:attrName>
                                        </p:attrNameLst>
                                      </p:cBhvr>
                                      <p:tavLst>
                                        <p:tav tm="0">
                                          <p:val>
                                            <p:strVal val="#ppt_x"/>
                                          </p:val>
                                        </p:tav>
                                        <p:tav tm="100000">
                                          <p:val>
                                            <p:strVal val="#ppt_x"/>
                                          </p:val>
                                        </p:tav>
                                      </p:tavLst>
                                    </p:anim>
                                    <p:anim calcmode="lin" valueType="num">
                                      <p:cBhvr additive="base">
                                        <p:cTn id="3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 calcmode="lin" valueType="num">
                                      <p:cBhvr additive="base">
                                        <p:cTn id="4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6"/>
                                        </p:tgtEl>
                                        <p:attrNameLst>
                                          <p:attrName>style.visibility</p:attrName>
                                        </p:attrNameLst>
                                      </p:cBhvr>
                                      <p:to>
                                        <p:strVal val="visible"/>
                                      </p:to>
                                    </p:set>
                                    <p:anim calcmode="lin" valueType="num">
                                      <p:cBhvr additive="base">
                                        <p:cTn id="49" dur="500" fill="hold"/>
                                        <p:tgtEl>
                                          <p:spTgt spid="6"/>
                                        </p:tgtEl>
                                        <p:attrNameLst>
                                          <p:attrName>ppt_x</p:attrName>
                                        </p:attrNameLst>
                                      </p:cBhvr>
                                      <p:tavLst>
                                        <p:tav tm="0">
                                          <p:val>
                                            <p:strVal val="#ppt_x"/>
                                          </p:val>
                                        </p:tav>
                                        <p:tav tm="100000">
                                          <p:val>
                                            <p:strVal val="#ppt_x"/>
                                          </p:val>
                                        </p:tav>
                                      </p:tavLst>
                                    </p:anim>
                                    <p:anim calcmode="lin" valueType="num">
                                      <p:cBhvr additive="base">
                                        <p:cTn id="50" dur="500" fill="hold"/>
                                        <p:tgtEl>
                                          <p:spTgt spid="6"/>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ppt_x"/>
                                          </p:val>
                                        </p:tav>
                                        <p:tav tm="100000">
                                          <p:val>
                                            <p:strVal val="#ppt_x"/>
                                          </p:val>
                                        </p:tav>
                                      </p:tavLst>
                                    </p:anim>
                                    <p:anim calcmode="lin" valueType="num">
                                      <p:cBhvr additive="base">
                                        <p:cTn id="58" dur="500" fill="hold"/>
                                        <p:tgtEl>
                                          <p:spTgt spid="8"/>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additive="base">
                                        <p:cTn id="61" dur="500" fill="hold"/>
                                        <p:tgtEl>
                                          <p:spTgt spid="11"/>
                                        </p:tgtEl>
                                        <p:attrNameLst>
                                          <p:attrName>ppt_x</p:attrName>
                                        </p:attrNameLst>
                                      </p:cBhvr>
                                      <p:tavLst>
                                        <p:tav tm="0">
                                          <p:val>
                                            <p:strVal val="#ppt_x"/>
                                          </p:val>
                                        </p:tav>
                                        <p:tav tm="100000">
                                          <p:val>
                                            <p:strVal val="#ppt_x"/>
                                          </p:val>
                                        </p:tav>
                                      </p:tavLst>
                                    </p:anim>
                                    <p:anim calcmode="lin" valueType="num">
                                      <p:cBhvr additive="base">
                                        <p:cTn id="6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ppt_x"/>
                                          </p:val>
                                        </p:tav>
                                        <p:tav tm="100000">
                                          <p:val>
                                            <p:strVal val="#ppt_x"/>
                                          </p:val>
                                        </p:tav>
                                      </p:tavLst>
                                    </p:anim>
                                    <p:anim calcmode="lin" valueType="num">
                                      <p:cBhvr additive="base">
                                        <p:cTn id="72" dur="500" fill="hold"/>
                                        <p:tgtEl>
                                          <p:spTgt spid="12"/>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4"/>
                                        </p:tgtEl>
                                        <p:attrNameLst>
                                          <p:attrName>style.visibility</p:attrName>
                                        </p:attrNameLst>
                                      </p:cBhvr>
                                      <p:to>
                                        <p:strVal val="visible"/>
                                      </p:to>
                                    </p:set>
                                    <p:anim calcmode="lin" valueType="num">
                                      <p:cBhvr additive="base">
                                        <p:cTn id="75" dur="500" fill="hold"/>
                                        <p:tgtEl>
                                          <p:spTgt spid="14"/>
                                        </p:tgtEl>
                                        <p:attrNameLst>
                                          <p:attrName>ppt_x</p:attrName>
                                        </p:attrNameLst>
                                      </p:cBhvr>
                                      <p:tavLst>
                                        <p:tav tm="0">
                                          <p:val>
                                            <p:strVal val="#ppt_x"/>
                                          </p:val>
                                        </p:tav>
                                        <p:tav tm="100000">
                                          <p:val>
                                            <p:strVal val="#ppt_x"/>
                                          </p:val>
                                        </p:tav>
                                      </p:tavLst>
                                    </p:anim>
                                    <p:anim calcmode="lin" valueType="num">
                                      <p:cBhvr additive="base">
                                        <p:cTn id="76" dur="500" fill="hold"/>
                                        <p:tgtEl>
                                          <p:spTgt spid="14"/>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13"/>
                                        </p:tgtEl>
                                        <p:attrNameLst>
                                          <p:attrName>style.visibility</p:attrName>
                                        </p:attrNameLst>
                                      </p:cBhvr>
                                      <p:to>
                                        <p:strVal val="visible"/>
                                      </p:to>
                                    </p:set>
                                    <p:anim calcmode="lin" valueType="num">
                                      <p:cBhvr additive="base">
                                        <p:cTn id="79" dur="500" fill="hold"/>
                                        <p:tgtEl>
                                          <p:spTgt spid="13"/>
                                        </p:tgtEl>
                                        <p:attrNameLst>
                                          <p:attrName>ppt_x</p:attrName>
                                        </p:attrNameLst>
                                      </p:cBhvr>
                                      <p:tavLst>
                                        <p:tav tm="0">
                                          <p:val>
                                            <p:strVal val="#ppt_x"/>
                                          </p:val>
                                        </p:tav>
                                        <p:tav tm="100000">
                                          <p:val>
                                            <p:strVal val="#ppt_x"/>
                                          </p:val>
                                        </p:tav>
                                      </p:tavLst>
                                    </p:anim>
                                    <p:anim calcmode="lin" valueType="num">
                                      <p:cBhvr additive="base">
                                        <p:cTn id="8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grpId="0" nodeType="clickEffect">
                                  <p:stCondLst>
                                    <p:cond delay="0"/>
                                  </p:stCondLst>
                                  <p:childTnLst>
                                    <p:set>
                                      <p:cBhvr>
                                        <p:cTn id="84" dur="1" fill="hold">
                                          <p:stCondLst>
                                            <p:cond delay="0"/>
                                          </p:stCondLst>
                                        </p:cTn>
                                        <p:tgtEl>
                                          <p:spTgt spid="3">
                                            <p:txEl>
                                              <p:pRg st="9" end="9"/>
                                            </p:txEl>
                                          </p:spTgt>
                                        </p:tgtEl>
                                        <p:attrNameLst>
                                          <p:attrName>style.visibility</p:attrName>
                                        </p:attrNameLst>
                                      </p:cBhvr>
                                      <p:to>
                                        <p:strVal val="visible"/>
                                      </p:to>
                                    </p:set>
                                    <p:anim calcmode="lin" valueType="num">
                                      <p:cBhvr additive="base">
                                        <p:cTn id="8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49" y="251086"/>
            <a:ext cx="8643808" cy="6335768"/>
          </a:xfrm>
        </p:spPr>
        <p:txBody>
          <a:bodyPr>
            <a:normAutofit/>
          </a:bodyPr>
          <a:lstStyle/>
          <a:p>
            <a:pPr marL="0" indent="0">
              <a:buNone/>
            </a:pPr>
            <a:r>
              <a:rPr lang="en-US" b="1" dirty="0" smtClean="0">
                <a:solidFill>
                  <a:srgbClr val="0000FF"/>
                </a:solidFill>
              </a:rPr>
              <a:t>When asked to prove that</a:t>
            </a:r>
          </a:p>
          <a:p>
            <a:pPr marL="0" indent="0">
              <a:spcBef>
                <a:spcPts val="2400"/>
              </a:spcBef>
              <a:buNone/>
            </a:pPr>
            <a:r>
              <a:rPr lang="en-US" b="1" dirty="0">
                <a:solidFill>
                  <a:srgbClr val="0000FF"/>
                </a:solidFill>
              </a:rPr>
              <a:t>a</a:t>
            </a:r>
            <a:r>
              <a:rPr lang="en-US" b="1" dirty="0" smtClean="0">
                <a:solidFill>
                  <a:srgbClr val="0000FF"/>
                </a:solidFill>
              </a:rPr>
              <a:t>ll that we really know is the values of       and</a:t>
            </a:r>
          </a:p>
          <a:p>
            <a:pPr marL="0" indent="0">
              <a:spcBef>
                <a:spcPts val="0"/>
              </a:spcBef>
              <a:buNone/>
            </a:pPr>
            <a:endParaRPr lang="en-US" b="1" dirty="0">
              <a:solidFill>
                <a:srgbClr val="0000FF"/>
              </a:solidFill>
            </a:endParaRPr>
          </a:p>
          <a:p>
            <a:pPr marL="0" indent="0">
              <a:spcBef>
                <a:spcPts val="0"/>
              </a:spcBef>
              <a:buNone/>
            </a:pPr>
            <a:endParaRPr lang="en-US" b="1" dirty="0" smtClean="0">
              <a:solidFill>
                <a:srgbClr val="0000FF"/>
              </a:solidFill>
            </a:endParaRPr>
          </a:p>
          <a:p>
            <a:pPr marL="0" indent="0">
              <a:spcBef>
                <a:spcPts val="0"/>
              </a:spcBef>
              <a:buNone/>
            </a:pPr>
            <a:endParaRPr lang="en-US" b="1" dirty="0">
              <a:solidFill>
                <a:srgbClr val="0000FF"/>
              </a:solidFill>
            </a:endParaRPr>
          </a:p>
          <a:p>
            <a:pPr marL="0" indent="0">
              <a:spcBef>
                <a:spcPts val="0"/>
              </a:spcBef>
              <a:buNone/>
            </a:pPr>
            <a:endParaRPr lang="en-US" b="1" dirty="0" smtClean="0">
              <a:solidFill>
                <a:srgbClr val="0000FF"/>
              </a:solidFill>
            </a:endParaRPr>
          </a:p>
          <a:p>
            <a:pPr marL="0" indent="0">
              <a:spcBef>
                <a:spcPts val="0"/>
              </a:spcBef>
              <a:buNone/>
            </a:pPr>
            <a:endParaRPr lang="en-US" b="1" dirty="0">
              <a:solidFill>
                <a:srgbClr val="0000FF"/>
              </a:solidFill>
            </a:endParaRPr>
          </a:p>
          <a:p>
            <a:pPr marL="0" indent="0">
              <a:spcBef>
                <a:spcPts val="0"/>
              </a:spcBef>
              <a:buNone/>
            </a:pPr>
            <a:endParaRPr lang="en-US" b="1" dirty="0" smtClean="0">
              <a:solidFill>
                <a:srgbClr val="0000FF"/>
              </a:solidFill>
            </a:endParaRPr>
          </a:p>
          <a:p>
            <a:pPr marL="0" indent="0">
              <a:spcBef>
                <a:spcPts val="0"/>
              </a:spcBef>
              <a:buNone/>
            </a:pPr>
            <a:endParaRPr lang="en-US" b="1" dirty="0">
              <a:solidFill>
                <a:srgbClr val="0000FF"/>
              </a:solidFill>
            </a:endParaRPr>
          </a:p>
          <a:p>
            <a:pPr marL="0" indent="0">
              <a:spcBef>
                <a:spcPts val="0"/>
              </a:spcBef>
              <a:buNone/>
            </a:pPr>
            <a:endParaRPr lang="en-US" b="1" dirty="0" smtClean="0">
              <a:solidFill>
                <a:srgbClr val="0000FF"/>
              </a:solidFill>
            </a:endParaRPr>
          </a:p>
          <a:p>
            <a:pPr marL="0" indent="0">
              <a:spcBef>
                <a:spcPts val="0"/>
              </a:spcBef>
              <a:buNone/>
            </a:pPr>
            <a:endParaRPr lang="en-US" b="1" dirty="0">
              <a:solidFill>
                <a:srgbClr val="0000FF"/>
              </a:solidFill>
            </a:endParaRPr>
          </a:p>
          <a:p>
            <a:pPr marL="0" indent="0">
              <a:spcBef>
                <a:spcPts val="0"/>
              </a:spcBef>
              <a:buNone/>
            </a:pPr>
            <a:r>
              <a:rPr lang="en-US" b="1" dirty="0">
                <a:solidFill>
                  <a:srgbClr val="0000FF"/>
                </a:solidFill>
              </a:rPr>
              <a:t>a</a:t>
            </a:r>
            <a:r>
              <a:rPr lang="en-US" b="1" dirty="0" smtClean="0">
                <a:solidFill>
                  <a:srgbClr val="0000FF"/>
                </a:solidFill>
              </a:rPr>
              <a:t>nd some vague idea about                   .  </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4768969" y="221136"/>
            <a:ext cx="3826383" cy="860552"/>
          </a:xfrm>
          <a:prstGeom prst="rect">
            <a:avLst/>
          </a:prstGeom>
        </p:spPr>
      </p:pic>
      <p:pic>
        <p:nvPicPr>
          <p:cNvPr id="5" name="Picture 4"/>
          <p:cNvPicPr>
            <a:picLocks noChangeAspect="1"/>
          </p:cNvPicPr>
          <p:nvPr/>
        </p:nvPicPr>
        <p:blipFill>
          <a:blip r:embed="rId3"/>
          <a:stretch>
            <a:fillRect/>
          </a:stretch>
        </p:blipFill>
        <p:spPr>
          <a:xfrm>
            <a:off x="7038851" y="1237857"/>
            <a:ext cx="291973" cy="291973"/>
          </a:xfrm>
          <a:prstGeom prst="rect">
            <a:avLst/>
          </a:prstGeom>
        </p:spPr>
      </p:pic>
      <p:pic>
        <p:nvPicPr>
          <p:cNvPr id="6" name="Picture 5"/>
          <p:cNvPicPr>
            <a:picLocks noChangeAspect="1"/>
          </p:cNvPicPr>
          <p:nvPr/>
        </p:nvPicPr>
        <p:blipFill>
          <a:blip r:embed="rId4"/>
          <a:stretch>
            <a:fillRect/>
          </a:stretch>
        </p:blipFill>
        <p:spPr>
          <a:xfrm>
            <a:off x="8241911" y="1130288"/>
            <a:ext cx="353441" cy="399542"/>
          </a:xfrm>
          <a:prstGeom prst="rect">
            <a:avLst/>
          </a:prstGeom>
        </p:spPr>
      </p:pic>
      <p:pic>
        <p:nvPicPr>
          <p:cNvPr id="7" name="Picture 6" descr="Picture1.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92944" y="1854398"/>
            <a:ext cx="5746432" cy="4121177"/>
          </a:xfrm>
          <a:prstGeom prst="rect">
            <a:avLst/>
          </a:prstGeom>
        </p:spPr>
      </p:pic>
      <p:pic>
        <p:nvPicPr>
          <p:cNvPr id="8" name="Picture 7"/>
          <p:cNvPicPr>
            <a:picLocks noChangeAspect="1"/>
          </p:cNvPicPr>
          <p:nvPr/>
        </p:nvPicPr>
        <p:blipFill>
          <a:blip r:embed="rId6"/>
          <a:stretch>
            <a:fillRect/>
          </a:stretch>
        </p:blipFill>
        <p:spPr>
          <a:xfrm>
            <a:off x="5170114" y="6002028"/>
            <a:ext cx="1367663" cy="399542"/>
          </a:xfrm>
          <a:prstGeom prst="rect">
            <a:avLst/>
          </a:prstGeom>
        </p:spPr>
      </p:pic>
    </p:spTree>
    <p:extLst>
      <p:ext uri="{BB962C8B-B14F-4D97-AF65-F5344CB8AC3E}">
        <p14:creationId xmlns:p14="http://schemas.microsoft.com/office/powerpoint/2010/main" val="359570041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anim calcmode="lin" valueType="num">
                                      <p:cBhvr additive="base">
                                        <p:cTn id="3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additive="base">
                                        <p:cTn id="41" dur="500" fill="hold"/>
                                        <p:tgtEl>
                                          <p:spTgt spid="8"/>
                                        </p:tgtEl>
                                        <p:attrNameLst>
                                          <p:attrName>ppt_x</p:attrName>
                                        </p:attrNameLst>
                                      </p:cBhvr>
                                      <p:tavLst>
                                        <p:tav tm="0">
                                          <p:val>
                                            <p:strVal val="#ppt_x"/>
                                          </p:val>
                                        </p:tav>
                                        <p:tav tm="100000">
                                          <p:val>
                                            <p:strVal val="#ppt_x"/>
                                          </p:val>
                                        </p:tav>
                                      </p:tavLst>
                                    </p:anim>
                                    <p:anim calcmode="lin" valueType="num">
                                      <p:cBhvr additive="base">
                                        <p:cTn id="4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49" y="303992"/>
            <a:ext cx="8617352" cy="6309316"/>
          </a:xfrm>
        </p:spPr>
        <p:txBody>
          <a:bodyPr>
            <a:normAutofit lnSpcReduction="10000"/>
          </a:bodyPr>
          <a:lstStyle/>
          <a:p>
            <a:pPr marL="0" indent="0">
              <a:lnSpc>
                <a:spcPct val="110000"/>
              </a:lnSpc>
              <a:spcBef>
                <a:spcPts val="1368"/>
              </a:spcBef>
              <a:buNone/>
            </a:pPr>
            <a:r>
              <a:rPr lang="en-US" b="1" dirty="0" smtClean="0">
                <a:solidFill>
                  <a:srgbClr val="0000FF"/>
                </a:solidFill>
              </a:rPr>
              <a:t>The next step is to choose        .</a:t>
            </a:r>
          </a:p>
          <a:p>
            <a:pPr marL="0" indent="0">
              <a:lnSpc>
                <a:spcPct val="110000"/>
              </a:lnSpc>
              <a:spcBef>
                <a:spcPts val="1368"/>
              </a:spcBef>
              <a:buNone/>
            </a:pPr>
            <a:r>
              <a:rPr lang="en-US" b="1" dirty="0" smtClean="0">
                <a:solidFill>
                  <a:srgbClr val="0000FF"/>
                </a:solidFill>
              </a:rPr>
              <a:t> Whoa!  We can’t choose        !</a:t>
            </a:r>
          </a:p>
          <a:p>
            <a:pPr marL="0" indent="0">
              <a:lnSpc>
                <a:spcPct val="110000"/>
              </a:lnSpc>
              <a:spcBef>
                <a:spcPts val="1368"/>
              </a:spcBef>
              <a:buNone/>
            </a:pPr>
            <a:r>
              <a:rPr lang="en-US" b="1" dirty="0" smtClean="0">
                <a:solidFill>
                  <a:srgbClr val="0000FF"/>
                </a:solidFill>
              </a:rPr>
              <a:t>We have to do whatever we do </a:t>
            </a:r>
            <a:r>
              <a:rPr lang="en-US" b="1" u="sng" dirty="0" smtClean="0">
                <a:solidFill>
                  <a:srgbClr val="0000FF"/>
                </a:solidFill>
              </a:rPr>
              <a:t>for all positive real numbers</a:t>
            </a:r>
            <a:r>
              <a:rPr lang="en-US" b="1" dirty="0" smtClean="0">
                <a:solidFill>
                  <a:srgbClr val="0000FF"/>
                </a:solidFill>
              </a:rPr>
              <a:t>! Your textbook suggests correctly that you think of this as a </a:t>
            </a:r>
            <a:r>
              <a:rPr lang="en-US" b="1" dirty="0" smtClean="0">
                <a:solidFill>
                  <a:srgbClr val="008000"/>
                </a:solidFill>
              </a:rPr>
              <a:t>challenge</a:t>
            </a:r>
            <a:r>
              <a:rPr lang="en-US" b="1" dirty="0" smtClean="0">
                <a:solidFill>
                  <a:srgbClr val="0000FF"/>
                </a:solidFill>
              </a:rPr>
              <a:t>, your “opponent” (that could be </a:t>
            </a:r>
            <a:r>
              <a:rPr lang="en-US" b="1" dirty="0" smtClean="0">
                <a:solidFill>
                  <a:srgbClr val="008000"/>
                </a:solidFill>
              </a:rPr>
              <a:t>me! </a:t>
            </a:r>
            <a:r>
              <a:rPr lang="en-US" b="1" dirty="0" smtClean="0">
                <a:solidFill>
                  <a:srgbClr val="008000"/>
                </a:solidFill>
                <a:sym typeface="Wingdings"/>
              </a:rPr>
              <a:t> </a:t>
            </a:r>
            <a:r>
              <a:rPr lang="en-US" b="1" dirty="0" smtClean="0">
                <a:solidFill>
                  <a:srgbClr val="0000FF"/>
                </a:solidFill>
                <a:sym typeface="Wingdings"/>
              </a:rPr>
              <a:t>) chooses        (</a:t>
            </a:r>
            <a:r>
              <a:rPr lang="en-US" b="1" dirty="0" smtClean="0">
                <a:solidFill>
                  <a:srgbClr val="008000"/>
                </a:solidFill>
                <a:sym typeface="Wingdings"/>
              </a:rPr>
              <a:t>your opponent could be </a:t>
            </a:r>
            <a:r>
              <a:rPr lang="en-US" b="1" dirty="0">
                <a:solidFill>
                  <a:srgbClr val="008000"/>
                </a:solidFill>
                <a:sym typeface="Wingdings"/>
              </a:rPr>
              <a:t>n</a:t>
            </a:r>
            <a:r>
              <a:rPr lang="en-US" b="1" dirty="0" smtClean="0">
                <a:solidFill>
                  <a:srgbClr val="008000"/>
                </a:solidFill>
                <a:sym typeface="Wingdings"/>
              </a:rPr>
              <a:t>asty!</a:t>
            </a:r>
            <a:r>
              <a:rPr lang="en-US" b="1" dirty="0" smtClean="0">
                <a:solidFill>
                  <a:srgbClr val="0000FF"/>
                </a:solidFill>
                <a:sym typeface="Wingdings"/>
              </a:rPr>
              <a:t>) and it’s up to you to verify the rest of the definition with the         your opponent has given you.   So the picture so far looks like this (remember that        stands for vertical displacement)</a:t>
            </a:r>
          </a:p>
          <a:p>
            <a:pPr marL="0" indent="0">
              <a:lnSpc>
                <a:spcPct val="110000"/>
              </a:lnSpc>
              <a:spcBef>
                <a:spcPts val="1368"/>
              </a:spcBef>
              <a:buNone/>
            </a:pPr>
            <a:endParaRPr lang="en-US" dirty="0"/>
          </a:p>
        </p:txBody>
      </p:sp>
      <p:pic>
        <p:nvPicPr>
          <p:cNvPr id="2" name="Picture 1"/>
          <p:cNvPicPr>
            <a:picLocks noChangeAspect="1"/>
          </p:cNvPicPr>
          <p:nvPr/>
        </p:nvPicPr>
        <p:blipFill>
          <a:blip r:embed="rId2"/>
          <a:stretch>
            <a:fillRect/>
          </a:stretch>
        </p:blipFill>
        <p:spPr>
          <a:xfrm>
            <a:off x="4806783" y="388031"/>
            <a:ext cx="522478" cy="399542"/>
          </a:xfrm>
          <a:prstGeom prst="rect">
            <a:avLst/>
          </a:prstGeom>
        </p:spPr>
      </p:pic>
      <p:pic>
        <p:nvPicPr>
          <p:cNvPr id="4" name="Picture 3"/>
          <p:cNvPicPr>
            <a:picLocks noChangeAspect="1"/>
          </p:cNvPicPr>
          <p:nvPr/>
        </p:nvPicPr>
        <p:blipFill>
          <a:blip r:embed="rId3"/>
          <a:stretch>
            <a:fillRect/>
          </a:stretch>
        </p:blipFill>
        <p:spPr>
          <a:xfrm>
            <a:off x="4677824" y="1013308"/>
            <a:ext cx="522478" cy="399542"/>
          </a:xfrm>
          <a:prstGeom prst="rect">
            <a:avLst/>
          </a:prstGeom>
        </p:spPr>
      </p:pic>
      <p:pic>
        <p:nvPicPr>
          <p:cNvPr id="5" name="Picture 4"/>
          <p:cNvPicPr>
            <a:picLocks noChangeAspect="1"/>
          </p:cNvPicPr>
          <p:nvPr/>
        </p:nvPicPr>
        <p:blipFill>
          <a:blip r:embed="rId4"/>
          <a:stretch>
            <a:fillRect/>
          </a:stretch>
        </p:blipFill>
        <p:spPr>
          <a:xfrm>
            <a:off x="7793346" y="3176154"/>
            <a:ext cx="522478" cy="399542"/>
          </a:xfrm>
          <a:prstGeom prst="rect">
            <a:avLst/>
          </a:prstGeom>
        </p:spPr>
      </p:pic>
      <p:pic>
        <p:nvPicPr>
          <p:cNvPr id="6" name="Picture 5"/>
          <p:cNvPicPr>
            <a:picLocks noChangeAspect="1"/>
          </p:cNvPicPr>
          <p:nvPr/>
        </p:nvPicPr>
        <p:blipFill>
          <a:blip r:embed="rId4"/>
          <a:stretch>
            <a:fillRect/>
          </a:stretch>
        </p:blipFill>
        <p:spPr>
          <a:xfrm>
            <a:off x="8298420" y="4148606"/>
            <a:ext cx="522478" cy="399542"/>
          </a:xfrm>
          <a:prstGeom prst="rect">
            <a:avLst/>
          </a:prstGeom>
        </p:spPr>
      </p:pic>
      <p:pic>
        <p:nvPicPr>
          <p:cNvPr id="7" name="Picture 6"/>
          <p:cNvPicPr>
            <a:picLocks noChangeAspect="1"/>
          </p:cNvPicPr>
          <p:nvPr/>
        </p:nvPicPr>
        <p:blipFill>
          <a:blip r:embed="rId4"/>
          <a:stretch>
            <a:fillRect/>
          </a:stretch>
        </p:blipFill>
        <p:spPr>
          <a:xfrm>
            <a:off x="6120247" y="5110184"/>
            <a:ext cx="522478" cy="399542"/>
          </a:xfrm>
          <a:prstGeom prst="rect">
            <a:avLst/>
          </a:prstGeom>
        </p:spPr>
      </p:pic>
    </p:spTree>
    <p:extLst>
      <p:ext uri="{BB962C8B-B14F-4D97-AF65-F5344CB8AC3E}">
        <p14:creationId xmlns:p14="http://schemas.microsoft.com/office/powerpoint/2010/main" val="246847817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ppt_x"/>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500" fill="hold"/>
                                        <p:tgtEl>
                                          <p:spTgt spid="7"/>
                                        </p:tgtEl>
                                        <p:attrNameLst>
                                          <p:attrName>ppt_x</p:attrName>
                                        </p:attrNameLst>
                                      </p:cBhvr>
                                      <p:tavLst>
                                        <p:tav tm="0">
                                          <p:val>
                                            <p:strVal val="#ppt_x"/>
                                          </p:val>
                                        </p:tav>
                                        <p:tav tm="100000">
                                          <p:val>
                                            <p:strVal val="#ppt_x"/>
                                          </p:val>
                                        </p:tav>
                                      </p:tavLst>
                                    </p:anim>
                                    <p:anim calcmode="lin" valueType="num">
                                      <p:cBhvr additive="base">
                                        <p:cTn id="4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5548" y="251085"/>
            <a:ext cx="8590895" cy="6309316"/>
          </a:xfrm>
        </p:spPr>
        <p:txBody>
          <a:bodyPr>
            <a:normAutofit fontScale="92500" lnSpcReduction="10000"/>
          </a:bodyPr>
          <a:lstStyle/>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smtClean="0"/>
          </a:p>
          <a:p>
            <a:pPr marL="0" indent="0">
              <a:buNone/>
            </a:pPr>
            <a:endParaRPr lang="en-US" dirty="0"/>
          </a:p>
          <a:p>
            <a:pPr marL="0" indent="0">
              <a:lnSpc>
                <a:spcPct val="90000"/>
              </a:lnSpc>
              <a:spcBef>
                <a:spcPts val="120"/>
              </a:spcBef>
              <a:buNone/>
            </a:pPr>
            <a:r>
              <a:rPr lang="en-US" b="1" dirty="0" smtClean="0">
                <a:solidFill>
                  <a:srgbClr val="0000FF"/>
                </a:solidFill>
              </a:rPr>
              <a:t>Your job is to find an          that works, that is a </a:t>
            </a:r>
            <a:r>
              <a:rPr lang="en-US" b="1" dirty="0" smtClean="0">
                <a:solidFill>
                  <a:srgbClr val="008000"/>
                </a:solidFill>
              </a:rPr>
              <a:t>green</a:t>
            </a:r>
            <a:r>
              <a:rPr lang="en-US" b="1" dirty="0" smtClean="0">
                <a:solidFill>
                  <a:srgbClr val="0000FF"/>
                </a:solidFill>
              </a:rPr>
              <a:t> interval (         stands for horizontal displacement!)</a:t>
            </a:r>
            <a:endParaRPr lang="en-US" b="1" dirty="0">
              <a:solidFill>
                <a:srgbClr val="0000FF"/>
              </a:solidFill>
            </a:endParaRPr>
          </a:p>
        </p:txBody>
      </p:sp>
      <p:pic>
        <p:nvPicPr>
          <p:cNvPr id="4" name="Picture 3"/>
          <p:cNvPicPr>
            <a:picLocks noChangeAspect="1"/>
          </p:cNvPicPr>
          <p:nvPr/>
        </p:nvPicPr>
        <p:blipFill>
          <a:blip r:embed="rId2"/>
          <a:stretch>
            <a:fillRect/>
          </a:stretch>
        </p:blipFill>
        <p:spPr>
          <a:xfrm>
            <a:off x="3712113" y="5669399"/>
            <a:ext cx="608533" cy="439496"/>
          </a:xfrm>
          <a:prstGeom prst="rect">
            <a:avLst/>
          </a:prstGeom>
        </p:spPr>
      </p:pic>
      <p:pic>
        <p:nvPicPr>
          <p:cNvPr id="5" name="Picture 4" descr="Picture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948" y="174173"/>
            <a:ext cx="6423404" cy="5479777"/>
          </a:xfrm>
          <a:prstGeom prst="rect">
            <a:avLst/>
          </a:prstGeom>
        </p:spPr>
      </p:pic>
      <p:pic>
        <p:nvPicPr>
          <p:cNvPr id="6" name="Picture 5"/>
          <p:cNvPicPr>
            <a:picLocks noChangeAspect="1"/>
          </p:cNvPicPr>
          <p:nvPr/>
        </p:nvPicPr>
        <p:blipFill>
          <a:blip r:embed="rId4"/>
          <a:stretch>
            <a:fillRect/>
          </a:stretch>
        </p:blipFill>
        <p:spPr>
          <a:xfrm>
            <a:off x="1827369" y="6041547"/>
            <a:ext cx="608533" cy="439496"/>
          </a:xfrm>
          <a:prstGeom prst="rect">
            <a:avLst/>
          </a:prstGeom>
        </p:spPr>
      </p:pic>
    </p:spTree>
    <p:extLst>
      <p:ext uri="{BB962C8B-B14F-4D97-AF65-F5344CB8AC3E}">
        <p14:creationId xmlns:p14="http://schemas.microsoft.com/office/powerpoint/2010/main" val="26495824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1" end="11"/>
                                            </p:txEl>
                                          </p:spTgt>
                                        </p:tgtEl>
                                        <p:attrNameLst>
                                          <p:attrName>style.visibility</p:attrName>
                                        </p:attrNameLst>
                                      </p:cBhvr>
                                      <p:to>
                                        <p:strVal val="visible"/>
                                      </p:to>
                                    </p:set>
                                    <p:anim calcmode="lin" valueType="num">
                                      <p:cBhvr additive="base">
                                        <p:cTn id="1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1376</TotalTime>
  <Words>755</Words>
  <Application>Microsoft Macintosh PowerPoint</Application>
  <PresentationFormat>On-screen Show (4:3)</PresentationFormat>
  <Paragraphs>130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DEFINITION OF LIMIT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Functions</dc:title>
  <dc:creator>Mario Borelli</dc:creator>
  <cp:lastModifiedBy>Mario Borelli</cp:lastModifiedBy>
  <cp:revision>167</cp:revision>
  <dcterms:created xsi:type="dcterms:W3CDTF">2011-08-21T14:29:24Z</dcterms:created>
  <dcterms:modified xsi:type="dcterms:W3CDTF">2011-09-02T19:48:19Z</dcterms:modified>
</cp:coreProperties>
</file>